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143500" cx="9144000"/>
  <p:notesSz cx="6858000" cy="9144000"/>
  <p:embeddedFontLst>
    <p:embeddedFont>
      <p:font typeface="Caveat"/>
      <p:regular r:id="rId42"/>
      <p:bold r:id="rId43"/>
    </p:embeddedFont>
    <p:embeddedFont>
      <p:font typeface="Montserrat"/>
      <p:regular r:id="rId44"/>
      <p:bold r:id="rId45"/>
      <p:italic r:id="rId46"/>
      <p:boldItalic r:id="rId47"/>
    </p:embeddedFont>
    <p:embeddedFont>
      <p:font typeface="Lato"/>
      <p:regular r:id="rId48"/>
      <p:bold r:id="rId49"/>
      <p:italic r:id="rId50"/>
      <p:boldItalic r:id="rId51"/>
    </p:embeddedFont>
    <p:embeddedFont>
      <p:font typeface="Quicksand"/>
      <p:regular r:id="rId52"/>
      <p:bold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Caveat-regular.fntdata"/><Relationship Id="rId41" Type="http://schemas.openxmlformats.org/officeDocument/2006/relationships/slide" Target="slides/slide36.xml"/><Relationship Id="rId44" Type="http://schemas.openxmlformats.org/officeDocument/2006/relationships/font" Target="fonts/Montserrat-regular.fntdata"/><Relationship Id="rId43" Type="http://schemas.openxmlformats.org/officeDocument/2006/relationships/font" Target="fonts/Caveat-bold.fntdata"/><Relationship Id="rId46" Type="http://schemas.openxmlformats.org/officeDocument/2006/relationships/font" Target="fonts/Montserrat-italic.fntdata"/><Relationship Id="rId45"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regular.fntdata"/><Relationship Id="rId47" Type="http://schemas.openxmlformats.org/officeDocument/2006/relationships/font" Target="fonts/Montserrat-boldItalic.fntdata"/><Relationship Id="rId49"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Lato-boldItalic.fntdata"/><Relationship Id="rId50" Type="http://schemas.openxmlformats.org/officeDocument/2006/relationships/font" Target="fonts/Lato-italic.fntdata"/><Relationship Id="rId53" Type="http://schemas.openxmlformats.org/officeDocument/2006/relationships/font" Target="fonts/Quicksand-bold.fntdata"/><Relationship Id="rId52" Type="http://schemas.openxmlformats.org/officeDocument/2006/relationships/font" Target="fonts/Quicksand-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6de48f902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6de48f902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6df1d6ab92_2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6df1d6ab92_2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6df1d6ab92_2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6df1d6ab92_2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67eadbed4e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67eadbed4e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6df1d6ab92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6df1d6ab92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6df1d6ab92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6df1d6ab92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6df1d6ab92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6df1d6ab92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67eadbed4e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67eadbed4e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6df1d6ab92_2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6df1d6ab92_2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6809da07d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6809da07d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6df1d6ab92_2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6df1d6ab92_2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680e01887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680e01887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6df1d6ab92_2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6df1d6ab92_2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680e01887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680e01887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6df1d6ab92_2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6df1d6ab92_2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67eadbed4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67eadbed4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680e0188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680e0188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680e01887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680e01887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680e018876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680e018876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680e01887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680e01887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680e01887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680e01887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67eadbed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67eadbed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680e01887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680e01887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67eadbed4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67eadbed4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680e0188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680e0188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680e01883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680e01883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680e01883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680e01883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680e01883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680e01883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680e01883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680e01883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67eadbed4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67eadbed4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3bc5dda9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3bc5dda9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6de48f902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6de48f902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6de48f902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6de48f902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6de48f902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6de48f902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6de48f902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6de48f902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ctr"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ctr"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36550" lvl="0" marL="457200">
              <a:spcBef>
                <a:spcPts val="0"/>
              </a:spcBef>
              <a:spcAft>
                <a:spcPts val="0"/>
              </a:spcAft>
              <a:buSzPts val="17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7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rmAutofit/>
          </a:bodyPr>
          <a:lstStyle>
            <a:lvl1pPr lvl="0" algn="ctr">
              <a:spcBef>
                <a:spcPts val="0"/>
              </a:spcBef>
              <a:spcAft>
                <a:spcPts val="0"/>
              </a:spcAft>
              <a:buClr>
                <a:schemeClr val="lt1"/>
              </a:buClr>
              <a:buSzPts val="3400"/>
              <a:buFont typeface="Quicksand"/>
              <a:buNone/>
              <a:defRPr sz="3400">
                <a:solidFill>
                  <a:schemeClr val="lt1"/>
                </a:solidFill>
                <a:latin typeface="Quicksand"/>
                <a:ea typeface="Quicksand"/>
                <a:cs typeface="Quicksand"/>
                <a:sym typeface="Quicksand"/>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36550" lvl="0" marL="457200">
              <a:lnSpc>
                <a:spcPct val="115000"/>
              </a:lnSpc>
              <a:spcBef>
                <a:spcPts val="0"/>
              </a:spcBef>
              <a:spcAft>
                <a:spcPts val="0"/>
              </a:spcAft>
              <a:buClr>
                <a:schemeClr val="lt1"/>
              </a:buClr>
              <a:buSzPts val="1700"/>
              <a:buFont typeface="Quicksand"/>
              <a:buChar char="●"/>
              <a:defRPr sz="1700">
                <a:solidFill>
                  <a:schemeClr val="lt1"/>
                </a:solidFill>
                <a:latin typeface="Quicksand"/>
                <a:ea typeface="Quicksand"/>
                <a:cs typeface="Quicksand"/>
                <a:sym typeface="Quicksand"/>
              </a:defRPr>
            </a:lvl1pPr>
            <a:lvl2pPr indent="-317500" lvl="1" marL="9144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2pPr>
            <a:lvl3pPr indent="-311150" lvl="2" marL="1371600">
              <a:lnSpc>
                <a:spcPct val="115000"/>
              </a:lnSpc>
              <a:spcBef>
                <a:spcPts val="0"/>
              </a:spcBef>
              <a:spcAft>
                <a:spcPts val="0"/>
              </a:spcAft>
              <a:buClr>
                <a:schemeClr val="lt1"/>
              </a:buClr>
              <a:buSzPts val="1300"/>
              <a:buFont typeface="Quicksand"/>
              <a:buChar char="■"/>
              <a:defRPr sz="1300">
                <a:solidFill>
                  <a:schemeClr val="lt1"/>
                </a:solidFill>
                <a:latin typeface="Quicksand"/>
                <a:ea typeface="Quicksand"/>
                <a:cs typeface="Quicksand"/>
                <a:sym typeface="Quicksand"/>
              </a:defRPr>
            </a:lvl3pPr>
            <a:lvl4pPr indent="-304800" lvl="3" marL="1828800">
              <a:lnSpc>
                <a:spcPct val="115000"/>
              </a:lnSpc>
              <a:spcBef>
                <a:spcPts val="0"/>
              </a:spcBef>
              <a:spcAft>
                <a:spcPts val="0"/>
              </a:spcAft>
              <a:buClr>
                <a:schemeClr val="lt1"/>
              </a:buClr>
              <a:buSzPts val="1200"/>
              <a:buFont typeface="Quicksand"/>
              <a:buChar char="●"/>
              <a:defRPr sz="1200">
                <a:solidFill>
                  <a:schemeClr val="lt1"/>
                </a:solidFill>
                <a:latin typeface="Quicksand"/>
                <a:ea typeface="Quicksand"/>
                <a:cs typeface="Quicksand"/>
                <a:sym typeface="Quicksand"/>
              </a:defRPr>
            </a:lvl4pPr>
            <a:lvl5pPr indent="-298450" lvl="4" marL="2286000">
              <a:lnSpc>
                <a:spcPct val="115000"/>
              </a:lnSpc>
              <a:spcBef>
                <a:spcPts val="0"/>
              </a:spcBef>
              <a:spcAft>
                <a:spcPts val="0"/>
              </a:spcAft>
              <a:buClr>
                <a:schemeClr val="lt1"/>
              </a:buClr>
              <a:buSzPts val="1100"/>
              <a:buFont typeface="Quicksand"/>
              <a:buChar char="○"/>
              <a:defRPr sz="1100">
                <a:solidFill>
                  <a:schemeClr val="lt1"/>
                </a:solidFill>
                <a:latin typeface="Quicksand"/>
                <a:ea typeface="Quicksand"/>
                <a:cs typeface="Quicksand"/>
                <a:sym typeface="Quicksand"/>
              </a:defRPr>
            </a:lvl5pPr>
            <a:lvl6pPr indent="-298450" lvl="5" marL="2743200">
              <a:lnSpc>
                <a:spcPct val="115000"/>
              </a:lnSpc>
              <a:spcBef>
                <a:spcPts val="0"/>
              </a:spcBef>
              <a:spcAft>
                <a:spcPts val="0"/>
              </a:spcAft>
              <a:buClr>
                <a:schemeClr val="lt1"/>
              </a:buClr>
              <a:buSzPts val="1100"/>
              <a:buFont typeface="Quicksand"/>
              <a:buChar char="■"/>
              <a:defRPr sz="1100">
                <a:solidFill>
                  <a:schemeClr val="lt1"/>
                </a:solidFill>
                <a:latin typeface="Quicksand"/>
                <a:ea typeface="Quicksand"/>
                <a:cs typeface="Quicksand"/>
                <a:sym typeface="Quicksand"/>
              </a:defRPr>
            </a:lvl6pPr>
            <a:lvl7pPr indent="-298450" lvl="6" marL="3200400">
              <a:lnSpc>
                <a:spcPct val="115000"/>
              </a:lnSpc>
              <a:spcBef>
                <a:spcPts val="0"/>
              </a:spcBef>
              <a:spcAft>
                <a:spcPts val="0"/>
              </a:spcAft>
              <a:buClr>
                <a:schemeClr val="lt1"/>
              </a:buClr>
              <a:buSzPts val="1100"/>
              <a:buFont typeface="Quicksand"/>
              <a:buChar char="●"/>
              <a:defRPr sz="1100">
                <a:solidFill>
                  <a:schemeClr val="lt1"/>
                </a:solidFill>
                <a:latin typeface="Quicksand"/>
                <a:ea typeface="Quicksand"/>
                <a:cs typeface="Quicksand"/>
                <a:sym typeface="Quicksand"/>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drive.google.com/file/d/1Z523LhtHrmZdj93MDaK_zbYqcoc3EAVD/view" TargetMode="External"/><Relationship Id="rId4"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5.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19.png"/><Relationship Id="rId4" Type="http://schemas.openxmlformats.org/officeDocument/2006/relationships/image" Target="../media/image21.png"/><Relationship Id="rId5" Type="http://schemas.openxmlformats.org/officeDocument/2006/relationships/image" Target="../media/image14.png"/><Relationship Id="rId6" Type="http://schemas.openxmlformats.org/officeDocument/2006/relationships/image" Target="../media/image24.png"/><Relationship Id="rId7"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3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3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340500" y="882250"/>
            <a:ext cx="5450700" cy="1578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rgbClr val="7FC7A5"/>
                </a:solidFill>
              </a:rPr>
              <a:t>Ransomware</a:t>
            </a:r>
            <a:r>
              <a:rPr lang="en"/>
              <a:t> &amp;</a:t>
            </a:r>
            <a:endParaRPr/>
          </a:p>
          <a:p>
            <a:pPr indent="0" lvl="0" marL="0" rtl="0" algn="ctr">
              <a:spcBef>
                <a:spcPts val="0"/>
              </a:spcBef>
              <a:spcAft>
                <a:spcPts val="0"/>
              </a:spcAft>
              <a:buNone/>
            </a:pPr>
            <a:r>
              <a:rPr lang="en">
                <a:solidFill>
                  <a:srgbClr val="EAD1DC"/>
                </a:solidFill>
              </a:rPr>
              <a:t> Social Engineering</a:t>
            </a:r>
            <a:endParaRPr>
              <a:solidFill>
                <a:srgbClr val="EAD1DC"/>
              </a:solidFill>
            </a:endParaRPr>
          </a:p>
        </p:txBody>
      </p:sp>
      <p:sp>
        <p:nvSpPr>
          <p:cNvPr id="135" name="Google Shape;135;p13"/>
          <p:cNvSpPr txBox="1"/>
          <p:nvPr>
            <p:ph idx="1" type="subTitle"/>
          </p:nvPr>
        </p:nvSpPr>
        <p:spPr>
          <a:xfrm>
            <a:off x="3582750" y="3145500"/>
            <a:ext cx="4966200" cy="9546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2317"/>
              <a:t>Presentation in Security Management and Cyber Laws</a:t>
            </a:r>
            <a:endParaRPr sz="2317"/>
          </a:p>
        </p:txBody>
      </p:sp>
      <p:pic>
        <p:nvPicPr>
          <p:cNvPr id="136" name="Google Shape;136;p13"/>
          <p:cNvPicPr preferRelativeResize="0"/>
          <p:nvPr/>
        </p:nvPicPr>
        <p:blipFill>
          <a:blip r:embed="rId3">
            <a:alphaModFix/>
          </a:blip>
          <a:stretch>
            <a:fillRect/>
          </a:stretch>
        </p:blipFill>
        <p:spPr>
          <a:xfrm>
            <a:off x="331825" y="2780200"/>
            <a:ext cx="2094075" cy="20940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1289350" y="139975"/>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800"/>
              <a:t>It’s Happening!</a:t>
            </a:r>
            <a:endParaRPr sz="3800"/>
          </a:p>
        </p:txBody>
      </p:sp>
      <p:sp>
        <p:nvSpPr>
          <p:cNvPr id="203" name="Google Shape;203;p22"/>
          <p:cNvSpPr txBox="1"/>
          <p:nvPr/>
        </p:nvSpPr>
        <p:spPr>
          <a:xfrm>
            <a:off x="321600" y="1054075"/>
            <a:ext cx="8500800" cy="3724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2500" u="sng">
                <a:solidFill>
                  <a:schemeClr val="accent2"/>
                </a:solidFill>
                <a:latin typeface="Quicksand"/>
                <a:ea typeface="Quicksand"/>
                <a:cs typeface="Quicksand"/>
                <a:sym typeface="Quicksand"/>
              </a:rPr>
              <a:t>Encrypting Ransomware:</a:t>
            </a:r>
            <a:endParaRPr b="1" i="1" sz="2500" u="sng">
              <a:solidFill>
                <a:schemeClr val="accent2"/>
              </a:solidFill>
              <a:latin typeface="Quicksand"/>
              <a:ea typeface="Quicksand"/>
              <a:cs typeface="Quicksand"/>
              <a:sym typeface="Quicksand"/>
            </a:endParaRPr>
          </a:p>
          <a:p>
            <a:pPr indent="0" lvl="0" marL="0" rtl="0" algn="ctr">
              <a:spcBef>
                <a:spcPts val="0"/>
              </a:spcBef>
              <a:spcAft>
                <a:spcPts val="0"/>
              </a:spcAft>
              <a:buNone/>
            </a:pPr>
            <a:r>
              <a:t/>
            </a:r>
            <a:endParaRPr b="1" i="1" sz="2500" u="sng">
              <a:solidFill>
                <a:schemeClr val="accent2"/>
              </a:solidFill>
              <a:latin typeface="Quicksand"/>
              <a:ea typeface="Quicksand"/>
              <a:cs typeface="Quicksand"/>
              <a:sym typeface="Quicksand"/>
            </a:endParaRPr>
          </a:p>
          <a:p>
            <a:pPr indent="0" lvl="0" marL="0" rtl="0" algn="ctr">
              <a:spcBef>
                <a:spcPts val="0"/>
              </a:spcBef>
              <a:spcAft>
                <a:spcPts val="0"/>
              </a:spcAft>
              <a:buNone/>
            </a:pPr>
            <a:r>
              <a:t/>
            </a:r>
            <a:endParaRPr sz="1000">
              <a:solidFill>
                <a:schemeClr val="lt1"/>
              </a:solidFill>
              <a:latin typeface="Quicksand"/>
              <a:ea typeface="Quicksand"/>
              <a:cs typeface="Quicksand"/>
              <a:sym typeface="Quicksand"/>
            </a:endParaRPr>
          </a:p>
          <a:p>
            <a:pPr indent="0" lvl="0" marL="0" rtl="0" algn="ctr">
              <a:spcBef>
                <a:spcPts val="0"/>
              </a:spcBef>
              <a:spcAft>
                <a:spcPts val="0"/>
              </a:spcAft>
              <a:buNone/>
            </a:pPr>
            <a:r>
              <a:rPr b="1" i="1" lang="en" sz="2000" u="sng">
                <a:solidFill>
                  <a:schemeClr val="lt1"/>
                </a:solidFill>
                <a:latin typeface="Quicksand"/>
                <a:ea typeface="Quicksand"/>
                <a:cs typeface="Quicksand"/>
                <a:sym typeface="Quicksand"/>
              </a:rPr>
              <a:t>WannaCry (2017):</a:t>
            </a:r>
            <a:r>
              <a:rPr lang="en" sz="2000">
                <a:solidFill>
                  <a:schemeClr val="lt1"/>
                </a:solidFill>
                <a:latin typeface="Quicksand"/>
                <a:ea typeface="Quicksand"/>
                <a:cs typeface="Quicksand"/>
                <a:sym typeface="Quicksand"/>
              </a:rPr>
              <a:t> One of the most infamous ransomware attacks, WannaCry affected over 200,000 computers across 150 countries. It exploited a Windows vulnerability and demanded Bitcoin payments for decryption.</a:t>
            </a:r>
            <a:endParaRPr sz="2000">
              <a:solidFill>
                <a:schemeClr val="lt1"/>
              </a:solidFill>
              <a:latin typeface="Quicksand"/>
              <a:ea typeface="Quicksand"/>
              <a:cs typeface="Quicksand"/>
              <a:sym typeface="Quicksand"/>
            </a:endParaRPr>
          </a:p>
          <a:p>
            <a:pPr indent="0" lvl="0" marL="0" rtl="0" algn="ctr">
              <a:spcBef>
                <a:spcPts val="0"/>
              </a:spcBef>
              <a:spcAft>
                <a:spcPts val="0"/>
              </a:spcAft>
              <a:buNone/>
            </a:pPr>
            <a:r>
              <a:t/>
            </a:r>
            <a:endParaRPr sz="2000">
              <a:solidFill>
                <a:schemeClr val="lt1"/>
              </a:solidFill>
              <a:latin typeface="Quicksand"/>
              <a:ea typeface="Quicksand"/>
              <a:cs typeface="Quicksand"/>
              <a:sym typeface="Quicksand"/>
            </a:endParaRPr>
          </a:p>
          <a:p>
            <a:pPr indent="0" lvl="0" marL="0" rtl="0" algn="ctr">
              <a:spcBef>
                <a:spcPts val="0"/>
              </a:spcBef>
              <a:spcAft>
                <a:spcPts val="0"/>
              </a:spcAft>
              <a:buNone/>
            </a:pPr>
            <a:r>
              <a:rPr b="1" i="1" lang="en" sz="2000" u="sng">
                <a:solidFill>
                  <a:schemeClr val="lt1"/>
                </a:solidFill>
                <a:latin typeface="Quicksand"/>
                <a:ea typeface="Quicksand"/>
                <a:cs typeface="Quicksand"/>
                <a:sym typeface="Quicksand"/>
              </a:rPr>
              <a:t>CryptoLocker (2013):</a:t>
            </a:r>
            <a:r>
              <a:rPr lang="en" sz="2000">
                <a:solidFill>
                  <a:schemeClr val="lt1"/>
                </a:solidFill>
                <a:latin typeface="Quicksand"/>
                <a:ea typeface="Quicksand"/>
                <a:cs typeface="Quicksand"/>
                <a:sym typeface="Quicksand"/>
              </a:rPr>
              <a:t> CryptoLocker was one of the earliest encrypting ransomware attacks. It spread via email attachments and encrypted victims' files, demanding payment for decryption.</a:t>
            </a:r>
            <a:endParaRPr sz="2000">
              <a:solidFill>
                <a:schemeClr val="lt1"/>
              </a:solidFill>
              <a:latin typeface="Quicksand"/>
              <a:ea typeface="Quicksand"/>
              <a:cs typeface="Quicksand"/>
              <a:sym typeface="Quicksand"/>
            </a:endParaRPr>
          </a:p>
          <a:p>
            <a:pPr indent="0" lvl="0" marL="0" rtl="0" algn="l">
              <a:spcBef>
                <a:spcPts val="0"/>
              </a:spcBef>
              <a:spcAft>
                <a:spcPts val="0"/>
              </a:spcAft>
              <a:buNone/>
            </a:pPr>
            <a:r>
              <a:t/>
            </a:r>
            <a:endParaRPr sz="1000">
              <a:solidFill>
                <a:schemeClr val="lt1"/>
              </a:solidFill>
              <a:latin typeface="Quicksand"/>
              <a:ea typeface="Quicksand"/>
              <a:cs typeface="Quicksand"/>
              <a:sym typeface="Quicksa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3"/>
          <p:cNvSpPr txBox="1"/>
          <p:nvPr/>
        </p:nvSpPr>
        <p:spPr>
          <a:xfrm>
            <a:off x="513025" y="759850"/>
            <a:ext cx="8309400" cy="3370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2500" u="sng">
                <a:solidFill>
                  <a:schemeClr val="accent2"/>
                </a:solidFill>
                <a:latin typeface="Quicksand"/>
                <a:ea typeface="Quicksand"/>
                <a:cs typeface="Quicksand"/>
                <a:sym typeface="Quicksand"/>
              </a:rPr>
              <a:t>Locker Ransomware:</a:t>
            </a:r>
            <a:endParaRPr b="1" i="1" sz="2500" u="sng">
              <a:solidFill>
                <a:schemeClr val="accent2"/>
              </a:solidFill>
              <a:latin typeface="Quicksand"/>
              <a:ea typeface="Quicksand"/>
              <a:cs typeface="Quicksand"/>
              <a:sym typeface="Quicksand"/>
            </a:endParaRPr>
          </a:p>
          <a:p>
            <a:pPr indent="0" lvl="0" marL="0" rtl="0" algn="ctr">
              <a:spcBef>
                <a:spcPts val="0"/>
              </a:spcBef>
              <a:spcAft>
                <a:spcPts val="0"/>
              </a:spcAft>
              <a:buNone/>
            </a:pPr>
            <a:r>
              <a:t/>
            </a:r>
            <a:endParaRPr sz="2200">
              <a:solidFill>
                <a:schemeClr val="lt1"/>
              </a:solidFill>
              <a:latin typeface="Quicksand"/>
              <a:ea typeface="Quicksand"/>
              <a:cs typeface="Quicksand"/>
              <a:sym typeface="Quicksand"/>
            </a:endParaRPr>
          </a:p>
          <a:p>
            <a:pPr indent="0" lvl="0" marL="0" rtl="0" algn="ctr">
              <a:spcBef>
                <a:spcPts val="0"/>
              </a:spcBef>
              <a:spcAft>
                <a:spcPts val="0"/>
              </a:spcAft>
              <a:buNone/>
            </a:pPr>
            <a:r>
              <a:rPr b="1" i="1" lang="en" sz="2000" u="sng">
                <a:solidFill>
                  <a:schemeClr val="lt1"/>
                </a:solidFill>
                <a:latin typeface="Quicksand"/>
                <a:ea typeface="Quicksand"/>
                <a:cs typeface="Quicksand"/>
                <a:sym typeface="Quicksand"/>
              </a:rPr>
              <a:t>FBI Locker (2012):</a:t>
            </a:r>
            <a:r>
              <a:rPr lang="en" sz="2000">
                <a:solidFill>
                  <a:schemeClr val="lt1"/>
                </a:solidFill>
                <a:latin typeface="Quicksand"/>
                <a:ea typeface="Quicksand"/>
                <a:cs typeface="Quicksand"/>
                <a:sym typeface="Quicksand"/>
              </a:rPr>
              <a:t> This ransomware masqueraded as an official warning from the FBI, accusing victims of illegal activities. It locked victims' devices and demanded payment to unlock them.</a:t>
            </a:r>
            <a:endParaRPr sz="2000">
              <a:solidFill>
                <a:schemeClr val="lt1"/>
              </a:solidFill>
              <a:latin typeface="Quicksand"/>
              <a:ea typeface="Quicksand"/>
              <a:cs typeface="Quicksand"/>
              <a:sym typeface="Quicksand"/>
            </a:endParaRPr>
          </a:p>
          <a:p>
            <a:pPr indent="0" lvl="0" marL="0" rtl="0" algn="ctr">
              <a:spcBef>
                <a:spcPts val="0"/>
              </a:spcBef>
              <a:spcAft>
                <a:spcPts val="0"/>
              </a:spcAft>
              <a:buNone/>
            </a:pPr>
            <a:r>
              <a:t/>
            </a:r>
            <a:endParaRPr sz="2000">
              <a:solidFill>
                <a:schemeClr val="lt1"/>
              </a:solidFill>
              <a:latin typeface="Quicksand"/>
              <a:ea typeface="Quicksand"/>
              <a:cs typeface="Quicksand"/>
              <a:sym typeface="Quicksand"/>
            </a:endParaRPr>
          </a:p>
          <a:p>
            <a:pPr indent="0" lvl="0" marL="0" rtl="0" algn="ctr">
              <a:spcBef>
                <a:spcPts val="0"/>
              </a:spcBef>
              <a:spcAft>
                <a:spcPts val="0"/>
              </a:spcAft>
              <a:buNone/>
            </a:pPr>
            <a:r>
              <a:rPr b="1" i="1" lang="en" sz="2000" u="sng">
                <a:solidFill>
                  <a:schemeClr val="lt1"/>
                </a:solidFill>
                <a:latin typeface="Quicksand"/>
                <a:ea typeface="Quicksand"/>
                <a:cs typeface="Quicksand"/>
                <a:sym typeface="Quicksand"/>
              </a:rPr>
              <a:t>Police Trojan (2011)</a:t>
            </a:r>
            <a:r>
              <a:rPr lang="en" sz="2000">
                <a:solidFill>
                  <a:schemeClr val="lt1"/>
                </a:solidFill>
                <a:latin typeface="Quicksand"/>
                <a:ea typeface="Quicksand"/>
                <a:cs typeface="Quicksand"/>
                <a:sym typeface="Quicksand"/>
              </a:rPr>
              <a:t>: Similar to FBI Locker, this ransomware impersonated law enforcement agencies and claimed victims had committed crimes. It demanded payment to avoid legal consequences.</a:t>
            </a:r>
            <a:endParaRPr sz="2000">
              <a:solidFill>
                <a:schemeClr val="lt1"/>
              </a:solidFill>
              <a:latin typeface="Quicksand"/>
              <a:ea typeface="Quicksand"/>
              <a:cs typeface="Quicksand"/>
              <a:sym typeface="Quicksa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4"/>
          <p:cNvSpPr txBox="1"/>
          <p:nvPr/>
        </p:nvSpPr>
        <p:spPr>
          <a:xfrm>
            <a:off x="495375" y="1524425"/>
            <a:ext cx="8500800" cy="264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2000" u="sng">
                <a:solidFill>
                  <a:schemeClr val="lt1"/>
                </a:solidFill>
                <a:latin typeface="Quicksand"/>
                <a:ea typeface="Quicksand"/>
                <a:cs typeface="Quicksand"/>
                <a:sym typeface="Quicksand"/>
              </a:rPr>
              <a:t>WinFixer (2005): </a:t>
            </a:r>
            <a:r>
              <a:rPr lang="en" sz="2000">
                <a:solidFill>
                  <a:schemeClr val="lt1"/>
                </a:solidFill>
                <a:latin typeface="Quicksand"/>
                <a:ea typeface="Quicksand"/>
                <a:cs typeface="Quicksand"/>
                <a:sym typeface="Quicksand"/>
              </a:rPr>
              <a:t>One of the earliest scareware attacks, WinFixer displayed fake pop-ups warning users of viruses and offering fake solutions. It tricked users into purchasing fraudulent antivirus software.</a:t>
            </a:r>
            <a:endParaRPr sz="2000">
              <a:solidFill>
                <a:schemeClr val="lt1"/>
              </a:solidFill>
              <a:latin typeface="Quicksand"/>
              <a:ea typeface="Quicksand"/>
              <a:cs typeface="Quicksand"/>
              <a:sym typeface="Quicksand"/>
            </a:endParaRPr>
          </a:p>
          <a:p>
            <a:pPr indent="0" lvl="0" marL="0" rtl="0" algn="ctr">
              <a:spcBef>
                <a:spcPts val="0"/>
              </a:spcBef>
              <a:spcAft>
                <a:spcPts val="0"/>
              </a:spcAft>
              <a:buNone/>
            </a:pPr>
            <a:r>
              <a:t/>
            </a:r>
            <a:endParaRPr sz="2000">
              <a:solidFill>
                <a:schemeClr val="lt1"/>
              </a:solidFill>
              <a:latin typeface="Quicksand"/>
              <a:ea typeface="Quicksand"/>
              <a:cs typeface="Quicksand"/>
              <a:sym typeface="Quicksand"/>
            </a:endParaRPr>
          </a:p>
          <a:p>
            <a:pPr indent="0" lvl="0" marL="0" rtl="0" algn="ctr">
              <a:spcBef>
                <a:spcPts val="0"/>
              </a:spcBef>
              <a:spcAft>
                <a:spcPts val="0"/>
              </a:spcAft>
              <a:buNone/>
            </a:pPr>
            <a:r>
              <a:t/>
            </a:r>
            <a:endParaRPr sz="2000">
              <a:solidFill>
                <a:schemeClr val="lt1"/>
              </a:solidFill>
              <a:latin typeface="Quicksand"/>
              <a:ea typeface="Quicksand"/>
              <a:cs typeface="Quicksand"/>
              <a:sym typeface="Quicksand"/>
            </a:endParaRPr>
          </a:p>
          <a:p>
            <a:pPr indent="0" lvl="0" marL="0" rtl="0" algn="ctr">
              <a:spcBef>
                <a:spcPts val="0"/>
              </a:spcBef>
              <a:spcAft>
                <a:spcPts val="0"/>
              </a:spcAft>
              <a:buNone/>
            </a:pPr>
            <a:r>
              <a:rPr b="1" i="1" lang="en" sz="2000" u="sng">
                <a:solidFill>
                  <a:schemeClr val="lt1"/>
                </a:solidFill>
                <a:latin typeface="Quicksand"/>
                <a:ea typeface="Quicksand"/>
                <a:cs typeface="Quicksand"/>
                <a:sym typeface="Quicksand"/>
              </a:rPr>
              <a:t>MacSweeper (2008)</a:t>
            </a:r>
            <a:r>
              <a:rPr lang="en" sz="2000">
                <a:solidFill>
                  <a:schemeClr val="lt1"/>
                </a:solidFill>
                <a:latin typeface="Quicksand"/>
                <a:ea typeface="Quicksand"/>
                <a:cs typeface="Quicksand"/>
                <a:sym typeface="Quicksand"/>
              </a:rPr>
              <a:t>: Targeting Mac users, MacSweeper used scare tactics to convince users their systems were infected. It prompted them to purchase fake security software.</a:t>
            </a:r>
            <a:endParaRPr sz="2000">
              <a:solidFill>
                <a:schemeClr val="lt1"/>
              </a:solidFill>
              <a:latin typeface="Quicksand"/>
              <a:ea typeface="Quicksand"/>
              <a:cs typeface="Quicksand"/>
              <a:sym typeface="Quicksand"/>
            </a:endParaRPr>
          </a:p>
        </p:txBody>
      </p:sp>
      <p:sp>
        <p:nvSpPr>
          <p:cNvPr id="214" name="Google Shape;214;p24"/>
          <p:cNvSpPr txBox="1"/>
          <p:nvPr/>
        </p:nvSpPr>
        <p:spPr>
          <a:xfrm>
            <a:off x="3162575" y="208525"/>
            <a:ext cx="30000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2900" u="sng">
                <a:solidFill>
                  <a:schemeClr val="accent2"/>
                </a:solidFill>
                <a:latin typeface="Quicksand"/>
                <a:ea typeface="Quicksand"/>
                <a:cs typeface="Quicksand"/>
                <a:sym typeface="Quicksand"/>
              </a:rPr>
              <a:t>Scareware:</a:t>
            </a:r>
            <a:endParaRPr sz="2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5"/>
          <p:cNvSpPr txBox="1"/>
          <p:nvPr>
            <p:ph type="ctrTitle"/>
          </p:nvPr>
        </p:nvSpPr>
        <p:spPr>
          <a:xfrm>
            <a:off x="3537150" y="332875"/>
            <a:ext cx="5017500" cy="1578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300">
                <a:solidFill>
                  <a:schemeClr val="lt2"/>
                </a:solidFill>
              </a:rPr>
              <a:t>How to avoid them?</a:t>
            </a:r>
            <a:endParaRPr sz="4300">
              <a:solidFill>
                <a:schemeClr val="lt2"/>
              </a:solidFill>
            </a:endParaRPr>
          </a:p>
        </p:txBody>
      </p:sp>
      <p:sp>
        <p:nvSpPr>
          <p:cNvPr id="220" name="Google Shape;220;p25"/>
          <p:cNvSpPr txBox="1"/>
          <p:nvPr/>
        </p:nvSpPr>
        <p:spPr>
          <a:xfrm>
            <a:off x="7080750" y="4615700"/>
            <a:ext cx="2001000" cy="4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7FC7A5"/>
                </a:solidFill>
                <a:latin typeface="Quicksand"/>
                <a:ea typeface="Quicksand"/>
                <a:cs typeface="Quicksand"/>
                <a:sym typeface="Quicksand"/>
              </a:rPr>
              <a:t>04. Nishad Wanjari</a:t>
            </a:r>
            <a:endParaRPr sz="1600">
              <a:solidFill>
                <a:srgbClr val="7FC7A5"/>
              </a:solidFill>
              <a:latin typeface="Quicksand"/>
              <a:ea typeface="Quicksand"/>
              <a:cs typeface="Quicksand"/>
              <a:sym typeface="Quicksand"/>
            </a:endParaRPr>
          </a:p>
        </p:txBody>
      </p:sp>
      <p:pic>
        <p:nvPicPr>
          <p:cNvPr id="221" name="Google Shape;221;p25"/>
          <p:cNvPicPr preferRelativeResize="0"/>
          <p:nvPr/>
        </p:nvPicPr>
        <p:blipFill>
          <a:blip r:embed="rId3">
            <a:alphaModFix/>
          </a:blip>
          <a:stretch>
            <a:fillRect/>
          </a:stretch>
        </p:blipFill>
        <p:spPr>
          <a:xfrm>
            <a:off x="4223700" y="1918050"/>
            <a:ext cx="3644400" cy="1822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6"/>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200">
                <a:solidFill>
                  <a:schemeClr val="lt2"/>
                </a:solidFill>
              </a:rPr>
              <a:t>How to avoid them?</a:t>
            </a:r>
            <a:endParaRPr sz="1300"/>
          </a:p>
        </p:txBody>
      </p:sp>
      <p:sp>
        <p:nvSpPr>
          <p:cNvPr id="227" name="Google Shape;227;p26"/>
          <p:cNvSpPr txBox="1"/>
          <p:nvPr>
            <p:ph idx="1" type="body"/>
          </p:nvPr>
        </p:nvSpPr>
        <p:spPr>
          <a:xfrm>
            <a:off x="429725" y="1567550"/>
            <a:ext cx="4904400" cy="33057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Keep Software Updated: Regularly update your operating system, software applications, and antivirus software.</a:t>
            </a:r>
            <a:endParaRPr sz="1400"/>
          </a:p>
          <a:p>
            <a:pPr indent="-317500" lvl="0" marL="457200" rtl="0" algn="l">
              <a:spcBef>
                <a:spcPts val="0"/>
              </a:spcBef>
              <a:spcAft>
                <a:spcPts val="0"/>
              </a:spcAft>
              <a:buSzPts val="1400"/>
              <a:buChar char="●"/>
            </a:pPr>
            <a:r>
              <a:rPr lang="en" sz="1400"/>
              <a:t>Use Strong and Unique Passwords: Use complex passwords for all your accounts and avoid using the same password across multiple platforms.</a:t>
            </a:r>
            <a:endParaRPr sz="1400"/>
          </a:p>
          <a:p>
            <a:pPr indent="-317500" lvl="0" marL="457200" rtl="0" algn="l">
              <a:spcBef>
                <a:spcPts val="0"/>
              </a:spcBef>
              <a:spcAft>
                <a:spcPts val="0"/>
              </a:spcAft>
              <a:buSzPts val="1400"/>
              <a:buChar char="●"/>
            </a:pPr>
            <a:r>
              <a:rPr lang="en" sz="1400"/>
              <a:t>Backup Regularly: Maintain regular backups of your important data and files. Ensure that backups are stored offline or in a secure cloud environment. Regularly test your backups to ensure they can be restored successfully.</a:t>
            </a:r>
            <a:endParaRPr sz="1400"/>
          </a:p>
          <a:p>
            <a:pPr indent="0" lvl="0" marL="0" rtl="0" algn="l">
              <a:spcBef>
                <a:spcPts val="1200"/>
              </a:spcBef>
              <a:spcAft>
                <a:spcPts val="1200"/>
              </a:spcAft>
              <a:buNone/>
            </a:pPr>
            <a:r>
              <a:t/>
            </a:r>
            <a:endParaRPr sz="1400"/>
          </a:p>
        </p:txBody>
      </p:sp>
      <p:pic>
        <p:nvPicPr>
          <p:cNvPr id="228" name="Google Shape;228;p26" title="timid-eye-contact-shock.mp4">
            <a:hlinkClick r:id="rId3"/>
          </p:cNvPr>
          <p:cNvPicPr preferRelativeResize="0"/>
          <p:nvPr/>
        </p:nvPicPr>
        <p:blipFill>
          <a:blip r:embed="rId4">
            <a:alphaModFix/>
          </a:blip>
          <a:stretch>
            <a:fillRect/>
          </a:stretch>
        </p:blipFill>
        <p:spPr>
          <a:xfrm>
            <a:off x="5573700" y="1477675"/>
            <a:ext cx="2944450" cy="3092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7"/>
          <p:cNvSpPr txBox="1"/>
          <p:nvPr>
            <p:ph type="title"/>
          </p:nvPr>
        </p:nvSpPr>
        <p:spPr>
          <a:xfrm>
            <a:off x="1297500" y="3804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900">
                <a:solidFill>
                  <a:schemeClr val="lt2"/>
                </a:solidFill>
              </a:rPr>
              <a:t>How to avoid them?</a:t>
            </a:r>
            <a:endParaRPr sz="1000"/>
          </a:p>
        </p:txBody>
      </p:sp>
      <p:sp>
        <p:nvSpPr>
          <p:cNvPr id="234" name="Google Shape;234;p27"/>
          <p:cNvSpPr txBox="1"/>
          <p:nvPr>
            <p:ph idx="1" type="body"/>
          </p:nvPr>
        </p:nvSpPr>
        <p:spPr>
          <a:xfrm>
            <a:off x="1390800" y="1501075"/>
            <a:ext cx="6362400" cy="3398700"/>
          </a:xfrm>
          <a:prstGeom prst="rect">
            <a:avLst/>
          </a:prstGeom>
        </p:spPr>
        <p:txBody>
          <a:bodyPr anchorCtr="0" anchor="t" bIns="91425" lIns="91425" spcFirstLastPara="1" rIns="91425" wrap="square" tIns="91425">
            <a:normAutofit fontScale="85000" lnSpcReduction="10000"/>
          </a:bodyPr>
          <a:lstStyle/>
          <a:p>
            <a:pPr indent="-309562" lvl="0" marL="457200" rtl="0" algn="l">
              <a:spcBef>
                <a:spcPts val="0"/>
              </a:spcBef>
              <a:spcAft>
                <a:spcPts val="0"/>
              </a:spcAft>
              <a:buSzPct val="100000"/>
              <a:buChar char="●"/>
            </a:pPr>
            <a:r>
              <a:rPr lang="en" sz="1500"/>
              <a:t>Be Cautious with Email: Be wary of email attachments, links, and messages from unknown senders. Avoid clicking on suspicious links or downloading attachments from unverified sources.</a:t>
            </a:r>
            <a:endParaRPr sz="1500"/>
          </a:p>
          <a:p>
            <a:pPr indent="-309562" lvl="0" marL="457200" rtl="0" algn="l">
              <a:spcBef>
                <a:spcPts val="0"/>
              </a:spcBef>
              <a:spcAft>
                <a:spcPts val="0"/>
              </a:spcAft>
              <a:buSzPct val="100000"/>
              <a:buChar char="●"/>
            </a:pPr>
            <a:r>
              <a:rPr lang="en" sz="1500"/>
              <a:t>Beware of Phishing: Cybercriminals often use phishing techniques to spread ransomware. Be cautious when interacting with unexpected emails, especially those that ask for sensitive information or urge you to take urgent actions.</a:t>
            </a:r>
            <a:endParaRPr sz="1500"/>
          </a:p>
          <a:p>
            <a:pPr indent="-309562" lvl="0" marL="457200" rtl="0" algn="l">
              <a:spcBef>
                <a:spcPts val="0"/>
              </a:spcBef>
              <a:spcAft>
                <a:spcPts val="0"/>
              </a:spcAft>
              <a:buSzPct val="100000"/>
              <a:buChar char="●"/>
            </a:pPr>
            <a:r>
              <a:rPr lang="en" sz="1500"/>
              <a:t>Use Security Software: Install reputable antivirus and antimalware software on your devices. Keep them updated to ensure they can detect and prevent known ransomware threats.</a:t>
            </a:r>
            <a:endParaRPr sz="1500"/>
          </a:p>
          <a:p>
            <a:pPr indent="-309562" lvl="0" marL="457200" rtl="0" algn="l">
              <a:spcBef>
                <a:spcPts val="0"/>
              </a:spcBef>
              <a:spcAft>
                <a:spcPts val="0"/>
              </a:spcAft>
              <a:buSzPct val="100000"/>
              <a:buChar char="●"/>
            </a:pPr>
            <a:r>
              <a:rPr lang="en" sz="1500"/>
              <a:t>Stay Informed: Keep yourself updated about the latest ransomware threats and cybersecurity practices to adapt your defense strategies accordingly.</a:t>
            </a: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t/>
            </a:r>
            <a:endParaRPr sz="15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8"/>
          <p:cNvSpPr txBox="1"/>
          <p:nvPr/>
        </p:nvSpPr>
        <p:spPr>
          <a:xfrm>
            <a:off x="1620450" y="1776525"/>
            <a:ext cx="5903100" cy="15699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rgbClr val="76A5AF"/>
              </a:buClr>
              <a:buSzPts val="1800"/>
              <a:buFont typeface="Quicksand"/>
              <a:buChar char="★"/>
            </a:pPr>
            <a:r>
              <a:rPr lang="en" sz="1800">
                <a:solidFill>
                  <a:srgbClr val="76A5AF"/>
                </a:solidFill>
                <a:latin typeface="Quicksand"/>
                <a:ea typeface="Quicksand"/>
                <a:cs typeface="Quicksand"/>
                <a:sym typeface="Quicksand"/>
              </a:rPr>
              <a:t>Remember that no system is completely immune to ransomware attacks, but by following these practices, you can significantly reduce your risk and increase your ability to recover from an attack without paying a ransom.</a:t>
            </a:r>
            <a:endParaRPr sz="1800">
              <a:solidFill>
                <a:srgbClr val="76A5AF"/>
              </a:solidFill>
              <a:latin typeface="Quicksand"/>
              <a:ea typeface="Quicksand"/>
              <a:cs typeface="Quicksand"/>
              <a:sym typeface="Quicksa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9"/>
          <p:cNvSpPr txBox="1"/>
          <p:nvPr>
            <p:ph type="ctrTitle"/>
          </p:nvPr>
        </p:nvSpPr>
        <p:spPr>
          <a:xfrm>
            <a:off x="4038225" y="-178100"/>
            <a:ext cx="5017500" cy="1578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Demo</a:t>
            </a:r>
            <a:endParaRPr/>
          </a:p>
        </p:txBody>
      </p:sp>
      <p:sp>
        <p:nvSpPr>
          <p:cNvPr id="245" name="Google Shape;245;p29"/>
          <p:cNvSpPr txBox="1"/>
          <p:nvPr>
            <p:ph idx="1" type="subTitle"/>
          </p:nvPr>
        </p:nvSpPr>
        <p:spPr>
          <a:xfrm>
            <a:off x="119500" y="3273850"/>
            <a:ext cx="3470700" cy="5061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rPr lang="en" sz="5200">
                <a:solidFill>
                  <a:schemeClr val="dk1"/>
                </a:solidFill>
              </a:rPr>
              <a:t>- sb</a:t>
            </a:r>
            <a:endParaRPr/>
          </a:p>
        </p:txBody>
      </p:sp>
      <p:sp>
        <p:nvSpPr>
          <p:cNvPr id="246" name="Google Shape;246;p29"/>
          <p:cNvSpPr txBox="1"/>
          <p:nvPr/>
        </p:nvSpPr>
        <p:spPr>
          <a:xfrm>
            <a:off x="6269625" y="4569375"/>
            <a:ext cx="2786100" cy="4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7FC7A5"/>
                </a:solidFill>
                <a:latin typeface="Quicksand"/>
                <a:ea typeface="Quicksand"/>
                <a:cs typeface="Quicksand"/>
                <a:sym typeface="Quicksand"/>
              </a:rPr>
              <a:t>24. Saubhagya Singh</a:t>
            </a:r>
            <a:endParaRPr sz="2100">
              <a:solidFill>
                <a:srgbClr val="7FC7A5"/>
              </a:solidFill>
              <a:latin typeface="Quicksand"/>
              <a:ea typeface="Quicksand"/>
              <a:cs typeface="Quicksand"/>
              <a:sym typeface="Quicksand"/>
            </a:endParaRPr>
          </a:p>
        </p:txBody>
      </p:sp>
      <p:pic>
        <p:nvPicPr>
          <p:cNvPr id="247" name="Google Shape;247;p29"/>
          <p:cNvPicPr preferRelativeResize="0"/>
          <p:nvPr/>
        </p:nvPicPr>
        <p:blipFill>
          <a:blip r:embed="rId3">
            <a:alphaModFix/>
          </a:blip>
          <a:stretch>
            <a:fillRect/>
          </a:stretch>
        </p:blipFill>
        <p:spPr>
          <a:xfrm>
            <a:off x="4212850" y="1303125"/>
            <a:ext cx="4668249" cy="2800950"/>
          </a:xfrm>
          <a:prstGeom prst="rect">
            <a:avLst/>
          </a:prstGeom>
          <a:noFill/>
          <a:ln>
            <a:noFill/>
          </a:ln>
        </p:spPr>
      </p:pic>
      <p:sp>
        <p:nvSpPr>
          <p:cNvPr id="248" name="Google Shape;248;p29"/>
          <p:cNvSpPr txBox="1"/>
          <p:nvPr/>
        </p:nvSpPr>
        <p:spPr>
          <a:xfrm>
            <a:off x="4212825" y="3591350"/>
            <a:ext cx="4668300" cy="3693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chemeClr val="lt1"/>
                </a:solidFill>
              </a:rPr>
              <a:t>Lav re to DEMO!</a:t>
            </a:r>
            <a:endParaRPr b="1" i="1" sz="120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0"/>
          <p:cNvSpPr txBox="1"/>
          <p:nvPr>
            <p:ph type="ctrTitle"/>
          </p:nvPr>
        </p:nvSpPr>
        <p:spPr>
          <a:xfrm>
            <a:off x="3537150" y="1091850"/>
            <a:ext cx="5017500" cy="1578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chemeClr val="accent4"/>
                </a:solidFill>
              </a:rPr>
              <a:t>Introduction to Social Engineering</a:t>
            </a:r>
            <a:endParaRPr>
              <a:solidFill>
                <a:schemeClr val="accent4"/>
              </a:solidFill>
            </a:endParaRPr>
          </a:p>
        </p:txBody>
      </p:sp>
      <p:sp>
        <p:nvSpPr>
          <p:cNvPr id="254" name="Google Shape;254;p30"/>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rPr lang="en" sz="5200">
                <a:solidFill>
                  <a:schemeClr val="dk1"/>
                </a:solidFill>
              </a:rPr>
              <a:t>parth</a:t>
            </a:r>
            <a:endParaRPr/>
          </a:p>
        </p:txBody>
      </p:sp>
      <p:sp>
        <p:nvSpPr>
          <p:cNvPr id="255" name="Google Shape;255;p30"/>
          <p:cNvSpPr txBox="1"/>
          <p:nvPr/>
        </p:nvSpPr>
        <p:spPr>
          <a:xfrm>
            <a:off x="4407575" y="3080425"/>
            <a:ext cx="4042800" cy="8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900">
                <a:solidFill>
                  <a:srgbClr val="7FC7A5"/>
                </a:solidFill>
                <a:latin typeface="Quicksand"/>
                <a:ea typeface="Quicksand"/>
                <a:cs typeface="Quicksand"/>
                <a:sym typeface="Quicksand"/>
              </a:rPr>
              <a:t>25. Sourab Karad</a:t>
            </a:r>
            <a:endParaRPr sz="2900">
              <a:solidFill>
                <a:srgbClr val="7FC7A5"/>
              </a:solidFill>
              <a:latin typeface="Quicksand"/>
              <a:ea typeface="Quicksand"/>
              <a:cs typeface="Quicksand"/>
              <a:sym typeface="Quicksan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1"/>
          <p:cNvSpPr txBox="1"/>
          <p:nvPr>
            <p:ph type="ctrTitle"/>
          </p:nvPr>
        </p:nvSpPr>
        <p:spPr>
          <a:xfrm>
            <a:off x="3371075" y="570825"/>
            <a:ext cx="3569700" cy="68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4300">
                <a:solidFill>
                  <a:srgbClr val="7FC7A5"/>
                </a:solidFill>
              </a:rPr>
              <a:t>What is it? </a:t>
            </a:r>
            <a:endParaRPr sz="4300">
              <a:solidFill>
                <a:srgbClr val="7FC7A5"/>
              </a:solidFill>
            </a:endParaRPr>
          </a:p>
        </p:txBody>
      </p:sp>
      <p:sp>
        <p:nvSpPr>
          <p:cNvPr id="261" name="Google Shape;261;p31"/>
          <p:cNvSpPr txBox="1"/>
          <p:nvPr>
            <p:ph idx="1" type="subTitle"/>
          </p:nvPr>
        </p:nvSpPr>
        <p:spPr>
          <a:xfrm>
            <a:off x="3371075" y="2040475"/>
            <a:ext cx="4966500" cy="25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D9D2E9"/>
                </a:solidFill>
                <a:highlight>
                  <a:schemeClr val="dk1"/>
                </a:highlight>
              </a:rPr>
              <a:t>Social engineering is a psychological manipulation technique used to exploit human vulnerabilities and influence individuals into divulging confidential information, performing actions, or making decisions that they wouldn't normally do.</a:t>
            </a:r>
            <a:endParaRPr sz="2000">
              <a:solidFill>
                <a:srgbClr val="D9D2E9"/>
              </a:solidFill>
              <a:highlight>
                <a:schemeClr val="dk1"/>
              </a:highlight>
            </a:endParaRPr>
          </a:p>
        </p:txBody>
      </p:sp>
      <p:pic>
        <p:nvPicPr>
          <p:cNvPr id="262" name="Google Shape;262;p31"/>
          <p:cNvPicPr preferRelativeResize="0"/>
          <p:nvPr/>
        </p:nvPicPr>
        <p:blipFill>
          <a:blip r:embed="rId3">
            <a:alphaModFix/>
          </a:blip>
          <a:stretch>
            <a:fillRect/>
          </a:stretch>
        </p:blipFill>
        <p:spPr>
          <a:xfrm>
            <a:off x="503925" y="2851350"/>
            <a:ext cx="1773325" cy="1773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700">
                <a:solidFill>
                  <a:srgbClr val="7FC7A5"/>
                </a:solidFill>
              </a:rPr>
              <a:t>Group</a:t>
            </a:r>
            <a:r>
              <a:rPr lang="en" sz="3700"/>
              <a:t> </a:t>
            </a:r>
            <a:r>
              <a:rPr lang="en" sz="3700">
                <a:solidFill>
                  <a:srgbClr val="7FC7A5"/>
                </a:solidFill>
              </a:rPr>
              <a:t>Members</a:t>
            </a:r>
            <a:endParaRPr sz="3700">
              <a:solidFill>
                <a:srgbClr val="7FC7A5"/>
              </a:solidFill>
            </a:endParaRPr>
          </a:p>
        </p:txBody>
      </p:sp>
      <p:sp>
        <p:nvSpPr>
          <p:cNvPr id="142" name="Google Shape;142;p14"/>
          <p:cNvSpPr txBox="1"/>
          <p:nvPr>
            <p:ph idx="1" type="body"/>
          </p:nvPr>
        </p:nvSpPr>
        <p:spPr>
          <a:xfrm>
            <a:off x="1297500" y="1555825"/>
            <a:ext cx="7038900" cy="29112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7557"/>
              <a:t>02. Mayur Behere</a:t>
            </a:r>
            <a:endParaRPr sz="7557"/>
          </a:p>
          <a:p>
            <a:pPr indent="0" lvl="0" marL="0" rtl="0" algn="l">
              <a:spcBef>
                <a:spcPts val="1200"/>
              </a:spcBef>
              <a:spcAft>
                <a:spcPts val="0"/>
              </a:spcAft>
              <a:buNone/>
            </a:pPr>
            <a:r>
              <a:rPr lang="en" sz="7557"/>
              <a:t>04. </a:t>
            </a:r>
            <a:r>
              <a:rPr lang="en" sz="7557"/>
              <a:t>Nishad Wanjari</a:t>
            </a:r>
            <a:endParaRPr sz="7557"/>
          </a:p>
          <a:p>
            <a:pPr indent="0" lvl="0" marL="0" rtl="0" algn="l">
              <a:spcBef>
                <a:spcPts val="1200"/>
              </a:spcBef>
              <a:spcAft>
                <a:spcPts val="0"/>
              </a:spcAft>
              <a:buNone/>
            </a:pPr>
            <a:r>
              <a:rPr lang="en" sz="7557"/>
              <a:t>07.  Parth Zarekar</a:t>
            </a:r>
            <a:endParaRPr sz="7557"/>
          </a:p>
          <a:p>
            <a:pPr indent="0" lvl="0" marL="0" rtl="0" algn="l">
              <a:spcBef>
                <a:spcPts val="1200"/>
              </a:spcBef>
              <a:spcAft>
                <a:spcPts val="0"/>
              </a:spcAft>
              <a:buNone/>
            </a:pPr>
            <a:r>
              <a:rPr lang="en" sz="7557"/>
              <a:t>10. Krishnaraj Thadesar</a:t>
            </a:r>
            <a:endParaRPr sz="7557"/>
          </a:p>
          <a:p>
            <a:pPr indent="0" lvl="0" marL="0" rtl="0" algn="l">
              <a:spcBef>
                <a:spcPts val="1200"/>
              </a:spcBef>
              <a:spcAft>
                <a:spcPts val="0"/>
              </a:spcAft>
              <a:buNone/>
            </a:pPr>
            <a:r>
              <a:rPr lang="en" sz="7557"/>
              <a:t>24. Singh Soubhagya</a:t>
            </a:r>
            <a:endParaRPr sz="7557"/>
          </a:p>
          <a:p>
            <a:pPr indent="0" lvl="0" marL="0" rtl="0" algn="l">
              <a:spcBef>
                <a:spcPts val="1200"/>
              </a:spcBef>
              <a:spcAft>
                <a:spcPts val="0"/>
              </a:spcAft>
              <a:buNone/>
            </a:pPr>
            <a:r>
              <a:rPr lang="en" sz="7557"/>
              <a:t>25. Sourab Karad</a:t>
            </a:r>
            <a:endParaRPr sz="7557"/>
          </a:p>
          <a:p>
            <a:pPr indent="0" lvl="0" marL="0" rtl="0" algn="l">
              <a:spcBef>
                <a:spcPts val="1200"/>
              </a:spcBef>
              <a:spcAft>
                <a:spcPts val="0"/>
              </a:spcAft>
              <a:buNone/>
            </a:pPr>
            <a:r>
              <a:t/>
            </a:r>
            <a:endParaRPr sz="7557"/>
          </a:p>
          <a:p>
            <a:pPr indent="0" lvl="0" marL="0" rtl="0" algn="l">
              <a:spcBef>
                <a:spcPts val="1200"/>
              </a:spcBef>
              <a:spcAft>
                <a:spcPts val="0"/>
              </a:spcAft>
              <a:buNone/>
            </a:pPr>
            <a:r>
              <a:t/>
            </a:r>
            <a:endParaRPr sz="7557"/>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43" name="Google Shape;143;p14"/>
          <p:cNvPicPr preferRelativeResize="0"/>
          <p:nvPr/>
        </p:nvPicPr>
        <p:blipFill>
          <a:blip r:embed="rId3">
            <a:alphaModFix/>
          </a:blip>
          <a:stretch>
            <a:fillRect/>
          </a:stretch>
        </p:blipFill>
        <p:spPr>
          <a:xfrm>
            <a:off x="5435850" y="1490025"/>
            <a:ext cx="2977000" cy="2977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66" name="Shape 266"/>
        <p:cNvGrpSpPr/>
        <p:nvPr/>
      </p:nvGrpSpPr>
      <p:grpSpPr>
        <a:xfrm>
          <a:off x="0" y="0"/>
          <a:ext cx="0" cy="0"/>
          <a:chOff x="0" y="0"/>
          <a:chExt cx="0" cy="0"/>
        </a:xfrm>
      </p:grpSpPr>
      <p:sp>
        <p:nvSpPr>
          <p:cNvPr id="267" name="Google Shape;267;p32"/>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rgbClr val="000000"/>
              </a:buClr>
              <a:buSzPts val="990"/>
              <a:buFont typeface="Arial"/>
              <a:buNone/>
            </a:pPr>
            <a:r>
              <a:rPr lang="en" sz="4300">
                <a:solidFill>
                  <a:srgbClr val="7FC7A5"/>
                </a:solidFill>
              </a:rPr>
              <a:t>It is also …</a:t>
            </a:r>
            <a:endParaRPr sz="2350">
              <a:solidFill>
                <a:srgbClr val="1D2127"/>
              </a:solidFill>
              <a:highlight>
                <a:srgbClr val="FFFFFF"/>
              </a:highlight>
            </a:endParaRPr>
          </a:p>
        </p:txBody>
      </p:sp>
      <p:sp>
        <p:nvSpPr>
          <p:cNvPr id="268" name="Google Shape;268;p32"/>
          <p:cNvSpPr txBox="1"/>
          <p:nvPr>
            <p:ph idx="1" type="body"/>
          </p:nvPr>
        </p:nvSpPr>
        <p:spPr>
          <a:xfrm>
            <a:off x="606425" y="1639475"/>
            <a:ext cx="6091800" cy="2679300"/>
          </a:xfrm>
          <a:prstGeom prst="rect">
            <a:avLst/>
          </a:prstGeom>
        </p:spPr>
        <p:txBody>
          <a:bodyPr anchorCtr="0" anchor="t" bIns="91425" lIns="91425" spcFirstLastPara="1" rIns="91425" wrap="square" tIns="91425">
            <a:normAutofit/>
          </a:bodyPr>
          <a:lstStyle/>
          <a:p>
            <a:pPr indent="-375362" lvl="0" marL="457200" rtl="0" algn="l">
              <a:spcBef>
                <a:spcPts val="1500"/>
              </a:spcBef>
              <a:spcAft>
                <a:spcPts val="0"/>
              </a:spcAft>
              <a:buClr>
                <a:srgbClr val="F4CCCC"/>
              </a:buClr>
              <a:buSzPts val="2311"/>
              <a:buFont typeface="Quicksand"/>
              <a:buChar char="●"/>
            </a:pPr>
            <a:r>
              <a:rPr lang="en" sz="2311">
                <a:solidFill>
                  <a:srgbClr val="F4CCCC"/>
                </a:solidFill>
              </a:rPr>
              <a:t>P</a:t>
            </a:r>
            <a:r>
              <a:rPr lang="en" sz="2311">
                <a:solidFill>
                  <a:srgbClr val="F4CCCC"/>
                </a:solidFill>
              </a:rPr>
              <a:t>sychological manipulation technique used to exploit human vulnerabilities.</a:t>
            </a:r>
            <a:endParaRPr sz="2311">
              <a:solidFill>
                <a:srgbClr val="F4CCCC"/>
              </a:solidFill>
            </a:endParaRPr>
          </a:p>
          <a:p>
            <a:pPr indent="-375362" lvl="0" marL="457200" rtl="0" algn="l">
              <a:spcBef>
                <a:spcPts val="0"/>
              </a:spcBef>
              <a:spcAft>
                <a:spcPts val="0"/>
              </a:spcAft>
              <a:buClr>
                <a:srgbClr val="F4CCCC"/>
              </a:buClr>
              <a:buSzPts val="2311"/>
              <a:buFont typeface="Quicksand"/>
              <a:buChar char="●"/>
            </a:pPr>
            <a:r>
              <a:rPr lang="en" sz="2311">
                <a:solidFill>
                  <a:srgbClr val="F4CCCC"/>
                </a:solidFill>
              </a:rPr>
              <a:t>Importance of understanding social engineering in today's digital age where technology and human interaction are intertwined.</a:t>
            </a:r>
            <a:endParaRPr sz="2011">
              <a:solidFill>
                <a:srgbClr val="BF9000"/>
              </a:solidFill>
            </a:endParaRPr>
          </a:p>
        </p:txBody>
      </p:sp>
      <p:pic>
        <p:nvPicPr>
          <p:cNvPr id="269" name="Google Shape;269;p32"/>
          <p:cNvPicPr preferRelativeResize="0"/>
          <p:nvPr/>
        </p:nvPicPr>
        <p:blipFill>
          <a:blip r:embed="rId3">
            <a:alphaModFix/>
          </a:blip>
          <a:stretch>
            <a:fillRect/>
          </a:stretch>
        </p:blipFill>
        <p:spPr>
          <a:xfrm>
            <a:off x="6698225" y="1375938"/>
            <a:ext cx="2391625" cy="23916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3"/>
          <p:cNvSpPr txBox="1"/>
          <p:nvPr>
            <p:ph idx="1" type="body"/>
          </p:nvPr>
        </p:nvSpPr>
        <p:spPr>
          <a:xfrm>
            <a:off x="598775" y="1789400"/>
            <a:ext cx="7221000" cy="261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D9D2E9"/>
                </a:solidFill>
                <a:highlight>
                  <a:srgbClr val="222222"/>
                </a:highlight>
              </a:rPr>
              <a:t>Who are these people? It could be a hacker in the USA who is out to do damage or disrupt. I</a:t>
            </a:r>
            <a:endParaRPr sz="1800">
              <a:solidFill>
                <a:srgbClr val="D9D2E9"/>
              </a:solidFill>
              <a:highlight>
                <a:srgbClr val="222222"/>
              </a:highlight>
            </a:endParaRPr>
          </a:p>
          <a:p>
            <a:pPr indent="0" lvl="0" marL="0" rtl="0" algn="l">
              <a:spcBef>
                <a:spcPts val="1200"/>
              </a:spcBef>
              <a:spcAft>
                <a:spcPts val="0"/>
              </a:spcAft>
              <a:buNone/>
            </a:pPr>
            <a:r>
              <a:rPr lang="en" sz="1800">
                <a:solidFill>
                  <a:srgbClr val="D9D2E9"/>
                </a:solidFill>
                <a:highlight>
                  <a:srgbClr val="222222"/>
                </a:highlight>
              </a:rPr>
              <a:t>It could be a member of an Eastern Europe cybercrime mafia that is trying to penetrate your network and steal cash from your online bank account. </a:t>
            </a:r>
            <a:endParaRPr sz="1800">
              <a:solidFill>
                <a:srgbClr val="D9D2E9"/>
              </a:solidFill>
              <a:highlight>
                <a:srgbClr val="222222"/>
              </a:highlight>
            </a:endParaRPr>
          </a:p>
          <a:p>
            <a:pPr indent="457200" lvl="0" marL="914400" rtl="0" algn="r">
              <a:spcBef>
                <a:spcPts val="1200"/>
              </a:spcBef>
              <a:spcAft>
                <a:spcPts val="1200"/>
              </a:spcAft>
              <a:buNone/>
            </a:pPr>
            <a:r>
              <a:rPr lang="en" sz="1800">
                <a:solidFill>
                  <a:srgbClr val="D9D2E9"/>
                </a:solidFill>
                <a:highlight>
                  <a:srgbClr val="222222"/>
                </a:highlight>
              </a:rPr>
              <a:t>Or, it could be a Chinese hacker that is trying to get in your organization’s network for corporate espionage.</a:t>
            </a:r>
            <a:endParaRPr sz="1800">
              <a:solidFill>
                <a:srgbClr val="D9D2E9"/>
              </a:solidFill>
              <a:highlight>
                <a:srgbClr val="222222"/>
              </a:highlight>
            </a:endParaRPr>
          </a:p>
        </p:txBody>
      </p:sp>
      <p:sp>
        <p:nvSpPr>
          <p:cNvPr id="275" name="Google Shape;275;p33"/>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rgbClr val="000000"/>
              </a:buClr>
              <a:buSzPts val="990"/>
              <a:buFont typeface="Arial"/>
              <a:buNone/>
            </a:pPr>
            <a:r>
              <a:rPr lang="en" sz="4300">
                <a:solidFill>
                  <a:srgbClr val="7FC7A5"/>
                </a:solidFill>
              </a:rPr>
              <a:t>Who is a Social Engineer? </a:t>
            </a:r>
            <a:endParaRPr sz="2350">
              <a:solidFill>
                <a:srgbClr val="1D2127"/>
              </a:solidFill>
              <a:highlight>
                <a:srgbClr val="FFFFFF"/>
              </a:highlight>
            </a:endParaRPr>
          </a:p>
        </p:txBody>
      </p:sp>
      <p:pic>
        <p:nvPicPr>
          <p:cNvPr id="276" name="Google Shape;276;p33"/>
          <p:cNvPicPr preferRelativeResize="0"/>
          <p:nvPr/>
        </p:nvPicPr>
        <p:blipFill>
          <a:blip r:embed="rId3">
            <a:alphaModFix/>
          </a:blip>
          <a:stretch>
            <a:fillRect/>
          </a:stretch>
        </p:blipFill>
        <p:spPr>
          <a:xfrm>
            <a:off x="8017500" y="1731400"/>
            <a:ext cx="914100" cy="914100"/>
          </a:xfrm>
          <a:prstGeom prst="rect">
            <a:avLst/>
          </a:prstGeom>
          <a:noFill/>
          <a:ln>
            <a:noFill/>
          </a:ln>
        </p:spPr>
      </p:pic>
      <p:pic>
        <p:nvPicPr>
          <p:cNvPr id="277" name="Google Shape;277;p33"/>
          <p:cNvPicPr preferRelativeResize="0"/>
          <p:nvPr/>
        </p:nvPicPr>
        <p:blipFill>
          <a:blip r:embed="rId4">
            <a:alphaModFix/>
          </a:blip>
          <a:stretch>
            <a:fillRect/>
          </a:stretch>
        </p:blipFill>
        <p:spPr>
          <a:xfrm>
            <a:off x="368725" y="3827925"/>
            <a:ext cx="1156950" cy="1156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4"/>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600">
                <a:solidFill>
                  <a:srgbClr val="A4C2F4"/>
                </a:solidFill>
              </a:rPr>
              <a:t>What are the Methods? </a:t>
            </a:r>
            <a:endParaRPr sz="3600">
              <a:solidFill>
                <a:srgbClr val="A4C2F4"/>
              </a:solidFill>
            </a:endParaRPr>
          </a:p>
        </p:txBody>
      </p:sp>
      <p:sp>
        <p:nvSpPr>
          <p:cNvPr id="283" name="Google Shape;283;p3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Clr>
                <a:srgbClr val="F4CCCC"/>
              </a:buClr>
              <a:buSzPts val="2400"/>
              <a:buChar char="●"/>
            </a:pPr>
            <a:r>
              <a:rPr lang="en" sz="2400">
                <a:solidFill>
                  <a:srgbClr val="F4CCCC"/>
                </a:solidFill>
              </a:rPr>
              <a:t>Pretexting</a:t>
            </a:r>
            <a:endParaRPr sz="2400">
              <a:solidFill>
                <a:srgbClr val="F4CCCC"/>
              </a:solidFill>
            </a:endParaRPr>
          </a:p>
          <a:p>
            <a:pPr indent="-381000" lvl="0" marL="457200" rtl="0" algn="l">
              <a:spcBef>
                <a:spcPts val="0"/>
              </a:spcBef>
              <a:spcAft>
                <a:spcPts val="0"/>
              </a:spcAft>
              <a:buClr>
                <a:srgbClr val="F4CCCC"/>
              </a:buClr>
              <a:buSzPts val="2400"/>
              <a:buChar char="●"/>
            </a:pPr>
            <a:r>
              <a:rPr lang="en" sz="2400">
                <a:solidFill>
                  <a:srgbClr val="F4CCCC"/>
                </a:solidFill>
              </a:rPr>
              <a:t>Phishing</a:t>
            </a:r>
            <a:endParaRPr sz="2400">
              <a:solidFill>
                <a:srgbClr val="F4CCCC"/>
              </a:solidFill>
            </a:endParaRPr>
          </a:p>
          <a:p>
            <a:pPr indent="-381000" lvl="0" marL="457200" rtl="0" algn="l">
              <a:spcBef>
                <a:spcPts val="0"/>
              </a:spcBef>
              <a:spcAft>
                <a:spcPts val="0"/>
              </a:spcAft>
              <a:buClr>
                <a:srgbClr val="F4CCCC"/>
              </a:buClr>
              <a:buSzPts val="2400"/>
              <a:buChar char="●"/>
            </a:pPr>
            <a:r>
              <a:rPr lang="en" sz="2400">
                <a:solidFill>
                  <a:srgbClr val="F4CCCC"/>
                </a:solidFill>
              </a:rPr>
              <a:t>Water holing</a:t>
            </a:r>
            <a:endParaRPr sz="2400">
              <a:solidFill>
                <a:srgbClr val="F4CCCC"/>
              </a:solidFill>
            </a:endParaRPr>
          </a:p>
          <a:p>
            <a:pPr indent="-381000" lvl="0" marL="457200" rtl="0" algn="l">
              <a:spcBef>
                <a:spcPts val="0"/>
              </a:spcBef>
              <a:spcAft>
                <a:spcPts val="0"/>
              </a:spcAft>
              <a:buClr>
                <a:srgbClr val="F4CCCC"/>
              </a:buClr>
              <a:buSzPts val="2400"/>
              <a:buChar char="●"/>
            </a:pPr>
            <a:r>
              <a:rPr lang="en" sz="2400">
                <a:solidFill>
                  <a:srgbClr val="F4CCCC"/>
                </a:solidFill>
              </a:rPr>
              <a:t>Baiting</a:t>
            </a:r>
            <a:endParaRPr sz="2400">
              <a:solidFill>
                <a:srgbClr val="F4CCCC"/>
              </a:solidFill>
            </a:endParaRPr>
          </a:p>
          <a:p>
            <a:pPr indent="-381000" lvl="0" marL="457200" rtl="0" algn="l">
              <a:spcBef>
                <a:spcPts val="0"/>
              </a:spcBef>
              <a:spcAft>
                <a:spcPts val="0"/>
              </a:spcAft>
              <a:buClr>
                <a:srgbClr val="F4CCCC"/>
              </a:buClr>
              <a:buSzPts val="2400"/>
              <a:buChar char="●"/>
            </a:pPr>
            <a:r>
              <a:rPr lang="en" sz="2400">
                <a:solidFill>
                  <a:srgbClr val="F4CCCC"/>
                </a:solidFill>
              </a:rPr>
              <a:t>Spear phishing</a:t>
            </a:r>
            <a:endParaRPr sz="2400">
              <a:solidFill>
                <a:srgbClr val="F4CCCC"/>
              </a:solidFill>
            </a:endParaRPr>
          </a:p>
          <a:p>
            <a:pPr indent="-381000" lvl="0" marL="457200" rtl="0" algn="l">
              <a:spcBef>
                <a:spcPts val="0"/>
              </a:spcBef>
              <a:spcAft>
                <a:spcPts val="0"/>
              </a:spcAft>
              <a:buClr>
                <a:srgbClr val="F4CCCC"/>
              </a:buClr>
              <a:buSzPts val="2400"/>
              <a:buChar char="●"/>
            </a:pPr>
            <a:r>
              <a:rPr lang="en" sz="2400">
                <a:solidFill>
                  <a:srgbClr val="F4CCCC"/>
                </a:solidFill>
              </a:rPr>
              <a:t>h</a:t>
            </a:r>
            <a:r>
              <a:rPr lang="en" sz="2400">
                <a:solidFill>
                  <a:srgbClr val="F4CCCC"/>
                </a:solidFill>
              </a:rPr>
              <a:t>oneytrap</a:t>
            </a:r>
            <a:endParaRPr sz="2400">
              <a:solidFill>
                <a:srgbClr val="F4CCCC"/>
              </a:solidFill>
            </a:endParaRPr>
          </a:p>
        </p:txBody>
      </p:sp>
      <p:pic>
        <p:nvPicPr>
          <p:cNvPr id="284" name="Google Shape;284;p34"/>
          <p:cNvPicPr preferRelativeResize="0"/>
          <p:nvPr/>
        </p:nvPicPr>
        <p:blipFill>
          <a:blip r:embed="rId3">
            <a:alphaModFix/>
          </a:blip>
          <a:stretch>
            <a:fillRect/>
          </a:stretch>
        </p:blipFill>
        <p:spPr>
          <a:xfrm>
            <a:off x="5874800" y="1747472"/>
            <a:ext cx="2215775" cy="22157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5"/>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700">
                <a:solidFill>
                  <a:srgbClr val="7FC7A5"/>
                </a:solidFill>
              </a:rPr>
              <a:t>Evolution of Social Engineering</a:t>
            </a:r>
            <a:endParaRPr sz="4400">
              <a:solidFill>
                <a:srgbClr val="A4C2F4"/>
              </a:solidFill>
            </a:endParaRPr>
          </a:p>
        </p:txBody>
      </p:sp>
      <p:sp>
        <p:nvSpPr>
          <p:cNvPr id="290" name="Google Shape;290;p35"/>
          <p:cNvSpPr txBox="1"/>
          <p:nvPr>
            <p:ph idx="1" type="body"/>
          </p:nvPr>
        </p:nvSpPr>
        <p:spPr>
          <a:xfrm>
            <a:off x="519825" y="1768275"/>
            <a:ext cx="5518200" cy="29112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rPr lang="en" sz="2000">
                <a:solidFill>
                  <a:srgbClr val="F7F7F8"/>
                </a:solidFill>
                <a:highlight>
                  <a:schemeClr val="dk1"/>
                </a:highlight>
              </a:rPr>
              <a:t>The term "social engineering" gained traction in the 20th century, describing the manipulation of societies for political or ideological purposes.</a:t>
            </a:r>
            <a:endParaRPr sz="2000">
              <a:solidFill>
                <a:srgbClr val="F7F7F8"/>
              </a:solidFill>
              <a:highlight>
                <a:schemeClr val="dk1"/>
              </a:highlight>
            </a:endParaRPr>
          </a:p>
          <a:p>
            <a:pPr indent="0" lvl="0" marL="457200" rtl="0" algn="l">
              <a:lnSpc>
                <a:spcPct val="80000"/>
              </a:lnSpc>
              <a:spcBef>
                <a:spcPts val="0"/>
              </a:spcBef>
              <a:spcAft>
                <a:spcPts val="0"/>
              </a:spcAft>
              <a:buNone/>
            </a:pPr>
            <a:r>
              <a:t/>
            </a:r>
            <a:endParaRPr sz="2000">
              <a:solidFill>
                <a:srgbClr val="F7F7F8"/>
              </a:solidFill>
              <a:highlight>
                <a:schemeClr val="dk1"/>
              </a:highlight>
            </a:endParaRPr>
          </a:p>
          <a:p>
            <a:pPr indent="0" lvl="0" marL="0" rtl="0" algn="l">
              <a:lnSpc>
                <a:spcPct val="80000"/>
              </a:lnSpc>
              <a:spcBef>
                <a:spcPts val="0"/>
              </a:spcBef>
              <a:spcAft>
                <a:spcPts val="0"/>
              </a:spcAft>
              <a:buNone/>
            </a:pPr>
            <a:r>
              <a:rPr lang="en" sz="2000">
                <a:solidFill>
                  <a:srgbClr val="F7F7F8"/>
                </a:solidFill>
                <a:highlight>
                  <a:schemeClr val="dk1"/>
                </a:highlight>
              </a:rPr>
              <a:t>The evolution of social engineering traces a fascinating journey through history, revealing how psychological manipulation has adapted to the changing technological and societal landscapes</a:t>
            </a:r>
            <a:endParaRPr sz="2400">
              <a:solidFill>
                <a:srgbClr val="F4CCCC"/>
              </a:solidFill>
            </a:endParaRPr>
          </a:p>
        </p:txBody>
      </p:sp>
      <p:pic>
        <p:nvPicPr>
          <p:cNvPr id="291" name="Google Shape;291;p35"/>
          <p:cNvPicPr preferRelativeResize="0"/>
          <p:nvPr/>
        </p:nvPicPr>
        <p:blipFill>
          <a:blip r:embed="rId3">
            <a:alphaModFix/>
          </a:blip>
          <a:stretch>
            <a:fillRect/>
          </a:stretch>
        </p:blipFill>
        <p:spPr>
          <a:xfrm>
            <a:off x="6390950" y="1854300"/>
            <a:ext cx="2233375" cy="22333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6"/>
          <p:cNvSpPr txBox="1"/>
          <p:nvPr>
            <p:ph type="ctrTitle"/>
          </p:nvPr>
        </p:nvSpPr>
        <p:spPr>
          <a:xfrm>
            <a:off x="3537150" y="992850"/>
            <a:ext cx="5017500" cy="1578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solidFill>
                  <a:srgbClr val="7FC7A5"/>
                </a:solidFill>
              </a:rPr>
              <a:t>Examples of Software Engineering Attacks</a:t>
            </a:r>
            <a:endParaRPr>
              <a:solidFill>
                <a:srgbClr val="7FC7A5"/>
              </a:solidFill>
            </a:endParaRPr>
          </a:p>
        </p:txBody>
      </p:sp>
      <p:sp>
        <p:nvSpPr>
          <p:cNvPr id="297" name="Google Shape;297;p36"/>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rPr lang="en" sz="5200">
                <a:solidFill>
                  <a:schemeClr val="dk1"/>
                </a:solidFill>
              </a:rPr>
              <a:t>- krish</a:t>
            </a:r>
            <a:endParaRPr/>
          </a:p>
        </p:txBody>
      </p:sp>
      <p:sp>
        <p:nvSpPr>
          <p:cNvPr id="298" name="Google Shape;298;p36"/>
          <p:cNvSpPr txBox="1"/>
          <p:nvPr/>
        </p:nvSpPr>
        <p:spPr>
          <a:xfrm>
            <a:off x="3823950" y="3262150"/>
            <a:ext cx="4443900" cy="8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900">
                <a:solidFill>
                  <a:schemeClr val="accent4"/>
                </a:solidFill>
                <a:latin typeface="Quicksand"/>
                <a:ea typeface="Quicksand"/>
                <a:cs typeface="Quicksand"/>
                <a:sym typeface="Quicksand"/>
              </a:rPr>
              <a:t>10. Krishnaraj Thadesar</a:t>
            </a:r>
            <a:endParaRPr sz="2900">
              <a:solidFill>
                <a:schemeClr val="accent4"/>
              </a:solidFill>
              <a:latin typeface="Quicksand"/>
              <a:ea typeface="Quicksand"/>
              <a:cs typeface="Quicksand"/>
              <a:sym typeface="Quicksand"/>
            </a:endParaRPr>
          </a:p>
        </p:txBody>
      </p:sp>
      <p:pic>
        <p:nvPicPr>
          <p:cNvPr id="299" name="Google Shape;299;p36"/>
          <p:cNvPicPr preferRelativeResize="0"/>
          <p:nvPr/>
        </p:nvPicPr>
        <p:blipFill>
          <a:blip r:embed="rId3">
            <a:alphaModFix/>
          </a:blip>
          <a:stretch>
            <a:fillRect/>
          </a:stretch>
        </p:blipFill>
        <p:spPr>
          <a:xfrm>
            <a:off x="602200" y="2858025"/>
            <a:ext cx="2043750" cy="20437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7"/>
          <p:cNvSpPr txBox="1"/>
          <p:nvPr>
            <p:ph idx="1" type="body"/>
          </p:nvPr>
        </p:nvSpPr>
        <p:spPr>
          <a:xfrm>
            <a:off x="1803550" y="296775"/>
            <a:ext cx="5998800" cy="8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rgbClr val="D5A6BD"/>
                </a:solidFill>
              </a:rPr>
              <a:t>Scenarios</a:t>
            </a:r>
            <a:endParaRPr sz="4800">
              <a:solidFill>
                <a:srgbClr val="D5A6BD"/>
              </a:solidFill>
            </a:endParaRPr>
          </a:p>
        </p:txBody>
      </p:sp>
      <p:sp>
        <p:nvSpPr>
          <p:cNvPr id="305" name="Google Shape;305;p37"/>
          <p:cNvSpPr txBox="1"/>
          <p:nvPr/>
        </p:nvSpPr>
        <p:spPr>
          <a:xfrm>
            <a:off x="2436100" y="1387000"/>
            <a:ext cx="4576800" cy="2713500"/>
          </a:xfrm>
          <a:prstGeom prst="rect">
            <a:avLst/>
          </a:prstGeom>
          <a:noFill/>
          <a:ln>
            <a:noFill/>
          </a:ln>
        </p:spPr>
        <p:txBody>
          <a:bodyPr anchorCtr="0" anchor="t" bIns="91425" lIns="91425" spcFirstLastPara="1" rIns="91425" wrap="square" tIns="91425">
            <a:spAutoFit/>
          </a:bodyPr>
          <a:lstStyle/>
          <a:p>
            <a:pPr indent="-396875" lvl="0" marL="457200" rtl="0" algn="l">
              <a:lnSpc>
                <a:spcPct val="130000"/>
              </a:lnSpc>
              <a:spcBef>
                <a:spcPts val="1500"/>
              </a:spcBef>
              <a:spcAft>
                <a:spcPts val="0"/>
              </a:spcAft>
              <a:buClr>
                <a:srgbClr val="9FC5E8"/>
              </a:buClr>
              <a:buSzPts val="2650"/>
              <a:buFont typeface="Quicksand"/>
              <a:buChar char="●"/>
            </a:pPr>
            <a:r>
              <a:rPr lang="en" sz="2650">
                <a:solidFill>
                  <a:srgbClr val="9FC5E8"/>
                </a:solidFill>
                <a:highlight>
                  <a:schemeClr val="dk1"/>
                </a:highlight>
                <a:latin typeface="Quicksand"/>
                <a:ea typeface="Quicksand"/>
                <a:cs typeface="Quicksand"/>
                <a:sym typeface="Quicksand"/>
              </a:rPr>
              <a:t>Fear</a:t>
            </a:r>
            <a:endParaRPr sz="2000">
              <a:solidFill>
                <a:srgbClr val="9FC5E8"/>
              </a:solidFill>
              <a:highlight>
                <a:schemeClr val="dk1"/>
              </a:highlight>
              <a:latin typeface="Quicksand"/>
              <a:ea typeface="Quicksand"/>
              <a:cs typeface="Quicksand"/>
              <a:sym typeface="Quicksand"/>
            </a:endParaRPr>
          </a:p>
          <a:p>
            <a:pPr indent="-396875" lvl="0" marL="457200" rtl="0" algn="l">
              <a:lnSpc>
                <a:spcPct val="130000"/>
              </a:lnSpc>
              <a:spcBef>
                <a:spcPts val="0"/>
              </a:spcBef>
              <a:spcAft>
                <a:spcPts val="0"/>
              </a:spcAft>
              <a:buClr>
                <a:srgbClr val="9FC5E8"/>
              </a:buClr>
              <a:buSzPts val="2650"/>
              <a:buFont typeface="Quicksand"/>
              <a:buChar char="●"/>
            </a:pPr>
            <a:r>
              <a:rPr lang="en" sz="2650">
                <a:solidFill>
                  <a:srgbClr val="9FC5E8"/>
                </a:solidFill>
                <a:highlight>
                  <a:schemeClr val="dk1"/>
                </a:highlight>
                <a:latin typeface="Quicksand"/>
                <a:ea typeface="Quicksand"/>
                <a:cs typeface="Quicksand"/>
                <a:sym typeface="Quicksand"/>
              </a:rPr>
              <a:t>Greed</a:t>
            </a:r>
            <a:endParaRPr sz="2000">
              <a:solidFill>
                <a:srgbClr val="9FC5E8"/>
              </a:solidFill>
              <a:highlight>
                <a:schemeClr val="dk1"/>
              </a:highlight>
              <a:latin typeface="Quicksand"/>
              <a:ea typeface="Quicksand"/>
              <a:cs typeface="Quicksand"/>
              <a:sym typeface="Quicksand"/>
            </a:endParaRPr>
          </a:p>
          <a:p>
            <a:pPr indent="-396875" lvl="0" marL="457200" rtl="0" algn="l">
              <a:lnSpc>
                <a:spcPct val="130000"/>
              </a:lnSpc>
              <a:spcBef>
                <a:spcPts val="0"/>
              </a:spcBef>
              <a:spcAft>
                <a:spcPts val="0"/>
              </a:spcAft>
              <a:buClr>
                <a:srgbClr val="9FC5E8"/>
              </a:buClr>
              <a:buSzPts val="2650"/>
              <a:buFont typeface="Quicksand"/>
              <a:buChar char="●"/>
            </a:pPr>
            <a:r>
              <a:rPr lang="en" sz="2650">
                <a:solidFill>
                  <a:srgbClr val="9FC5E8"/>
                </a:solidFill>
                <a:highlight>
                  <a:schemeClr val="dk1"/>
                </a:highlight>
                <a:latin typeface="Quicksand"/>
                <a:ea typeface="Quicksand"/>
                <a:cs typeface="Quicksand"/>
                <a:sym typeface="Quicksand"/>
              </a:rPr>
              <a:t>Curiosity</a:t>
            </a:r>
            <a:endParaRPr sz="2000">
              <a:solidFill>
                <a:srgbClr val="9FC5E8"/>
              </a:solidFill>
              <a:highlight>
                <a:schemeClr val="dk1"/>
              </a:highlight>
              <a:latin typeface="Quicksand"/>
              <a:ea typeface="Quicksand"/>
              <a:cs typeface="Quicksand"/>
              <a:sym typeface="Quicksand"/>
            </a:endParaRPr>
          </a:p>
          <a:p>
            <a:pPr indent="-396875" lvl="0" marL="457200" rtl="0" algn="l">
              <a:lnSpc>
                <a:spcPct val="130000"/>
              </a:lnSpc>
              <a:spcBef>
                <a:spcPts val="0"/>
              </a:spcBef>
              <a:spcAft>
                <a:spcPts val="0"/>
              </a:spcAft>
              <a:buClr>
                <a:srgbClr val="9FC5E8"/>
              </a:buClr>
              <a:buSzPts val="2650"/>
              <a:buFont typeface="Quicksand"/>
              <a:buChar char="●"/>
            </a:pPr>
            <a:r>
              <a:rPr lang="en" sz="2650">
                <a:solidFill>
                  <a:srgbClr val="9FC5E8"/>
                </a:solidFill>
                <a:highlight>
                  <a:schemeClr val="dk1"/>
                </a:highlight>
                <a:latin typeface="Quicksand"/>
                <a:ea typeface="Quicksand"/>
                <a:cs typeface="Quicksand"/>
                <a:sym typeface="Quicksand"/>
              </a:rPr>
              <a:t>Helpfulness</a:t>
            </a:r>
            <a:endParaRPr sz="2000">
              <a:solidFill>
                <a:srgbClr val="9FC5E8"/>
              </a:solidFill>
              <a:highlight>
                <a:schemeClr val="dk1"/>
              </a:highlight>
              <a:latin typeface="Quicksand"/>
              <a:ea typeface="Quicksand"/>
              <a:cs typeface="Quicksand"/>
              <a:sym typeface="Quicksand"/>
            </a:endParaRPr>
          </a:p>
          <a:p>
            <a:pPr indent="-396875" lvl="0" marL="457200" rtl="0" algn="l">
              <a:lnSpc>
                <a:spcPct val="130000"/>
              </a:lnSpc>
              <a:spcBef>
                <a:spcPts val="0"/>
              </a:spcBef>
              <a:spcAft>
                <a:spcPts val="0"/>
              </a:spcAft>
              <a:buClr>
                <a:srgbClr val="9FC5E8"/>
              </a:buClr>
              <a:buSzPts val="2650"/>
              <a:buFont typeface="Quicksand"/>
              <a:buChar char="●"/>
            </a:pPr>
            <a:r>
              <a:rPr lang="en" sz="2650">
                <a:solidFill>
                  <a:srgbClr val="9FC5E8"/>
                </a:solidFill>
                <a:highlight>
                  <a:schemeClr val="dk1"/>
                </a:highlight>
                <a:latin typeface="Quicksand"/>
                <a:ea typeface="Quicksand"/>
                <a:cs typeface="Quicksand"/>
                <a:sym typeface="Quicksand"/>
              </a:rPr>
              <a:t>Urgency</a:t>
            </a:r>
            <a:endParaRPr sz="2000">
              <a:solidFill>
                <a:srgbClr val="9FC5E8"/>
              </a:solidFill>
              <a:highlight>
                <a:schemeClr val="dk1"/>
              </a:highlight>
              <a:latin typeface="Quicksand"/>
              <a:ea typeface="Quicksand"/>
              <a:cs typeface="Quicksand"/>
              <a:sym typeface="Quicksand"/>
            </a:endParaRPr>
          </a:p>
        </p:txBody>
      </p:sp>
      <p:pic>
        <p:nvPicPr>
          <p:cNvPr id="306" name="Google Shape;306;p37"/>
          <p:cNvPicPr preferRelativeResize="0"/>
          <p:nvPr/>
        </p:nvPicPr>
        <p:blipFill>
          <a:blip r:embed="rId3">
            <a:alphaModFix/>
          </a:blip>
          <a:stretch>
            <a:fillRect/>
          </a:stretch>
        </p:blipFill>
        <p:spPr>
          <a:xfrm>
            <a:off x="7123525" y="296775"/>
            <a:ext cx="1806700" cy="1806700"/>
          </a:xfrm>
          <a:prstGeom prst="rect">
            <a:avLst/>
          </a:prstGeom>
          <a:noFill/>
          <a:ln>
            <a:noFill/>
          </a:ln>
        </p:spPr>
      </p:pic>
      <p:pic>
        <p:nvPicPr>
          <p:cNvPr id="307" name="Google Shape;307;p37"/>
          <p:cNvPicPr preferRelativeResize="0"/>
          <p:nvPr/>
        </p:nvPicPr>
        <p:blipFill>
          <a:blip r:embed="rId4">
            <a:alphaModFix/>
          </a:blip>
          <a:stretch>
            <a:fillRect/>
          </a:stretch>
        </p:blipFill>
        <p:spPr>
          <a:xfrm>
            <a:off x="4984987" y="1840400"/>
            <a:ext cx="1806700" cy="1806700"/>
          </a:xfrm>
          <a:prstGeom prst="rect">
            <a:avLst/>
          </a:prstGeom>
          <a:noFill/>
          <a:ln>
            <a:noFill/>
          </a:ln>
        </p:spPr>
      </p:pic>
      <p:pic>
        <p:nvPicPr>
          <p:cNvPr id="308" name="Google Shape;308;p37"/>
          <p:cNvPicPr preferRelativeResize="0"/>
          <p:nvPr/>
        </p:nvPicPr>
        <p:blipFill>
          <a:blip r:embed="rId5">
            <a:alphaModFix/>
          </a:blip>
          <a:stretch>
            <a:fillRect/>
          </a:stretch>
        </p:blipFill>
        <p:spPr>
          <a:xfrm>
            <a:off x="0" y="3431600"/>
            <a:ext cx="1711900" cy="1711900"/>
          </a:xfrm>
          <a:prstGeom prst="rect">
            <a:avLst/>
          </a:prstGeom>
          <a:noFill/>
          <a:ln>
            <a:noFill/>
          </a:ln>
        </p:spPr>
      </p:pic>
      <p:pic>
        <p:nvPicPr>
          <p:cNvPr id="309" name="Google Shape;309;p37"/>
          <p:cNvPicPr preferRelativeResize="0"/>
          <p:nvPr/>
        </p:nvPicPr>
        <p:blipFill>
          <a:blip r:embed="rId6">
            <a:alphaModFix/>
          </a:blip>
          <a:stretch>
            <a:fillRect/>
          </a:stretch>
        </p:blipFill>
        <p:spPr>
          <a:xfrm>
            <a:off x="261975" y="231975"/>
            <a:ext cx="1936300" cy="1936300"/>
          </a:xfrm>
          <a:prstGeom prst="rect">
            <a:avLst/>
          </a:prstGeom>
          <a:noFill/>
          <a:ln>
            <a:noFill/>
          </a:ln>
        </p:spPr>
      </p:pic>
      <p:pic>
        <p:nvPicPr>
          <p:cNvPr id="310" name="Google Shape;310;p37"/>
          <p:cNvPicPr preferRelativeResize="0"/>
          <p:nvPr/>
        </p:nvPicPr>
        <p:blipFill>
          <a:blip r:embed="rId7">
            <a:alphaModFix/>
          </a:blip>
          <a:stretch>
            <a:fillRect/>
          </a:stretch>
        </p:blipFill>
        <p:spPr>
          <a:xfrm>
            <a:off x="7474148" y="3704563"/>
            <a:ext cx="1312650" cy="13126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4" name="Shape 314"/>
        <p:cNvGrpSpPr/>
        <p:nvPr/>
      </p:nvGrpSpPr>
      <p:grpSpPr>
        <a:xfrm>
          <a:off x="0" y="0"/>
          <a:ext cx="0" cy="0"/>
          <a:chOff x="0" y="0"/>
          <a:chExt cx="0" cy="0"/>
        </a:xfrm>
      </p:grpSpPr>
      <p:pic>
        <p:nvPicPr>
          <p:cNvPr id="315" name="Google Shape;315;p38"/>
          <p:cNvPicPr preferRelativeResize="0"/>
          <p:nvPr/>
        </p:nvPicPr>
        <p:blipFill>
          <a:blip r:embed="rId3">
            <a:alphaModFix/>
          </a:blip>
          <a:stretch>
            <a:fillRect/>
          </a:stretch>
        </p:blipFill>
        <p:spPr>
          <a:xfrm>
            <a:off x="1830975" y="222575"/>
            <a:ext cx="6431949" cy="46983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9" name="Shape 319"/>
        <p:cNvGrpSpPr/>
        <p:nvPr/>
      </p:nvGrpSpPr>
      <p:grpSpPr>
        <a:xfrm>
          <a:off x="0" y="0"/>
          <a:ext cx="0" cy="0"/>
          <a:chOff x="0" y="0"/>
          <a:chExt cx="0" cy="0"/>
        </a:xfrm>
      </p:grpSpPr>
      <p:pic>
        <p:nvPicPr>
          <p:cNvPr id="320" name="Google Shape;320;p39"/>
          <p:cNvPicPr preferRelativeResize="0"/>
          <p:nvPr/>
        </p:nvPicPr>
        <p:blipFill>
          <a:blip r:embed="rId3">
            <a:alphaModFix/>
          </a:blip>
          <a:stretch>
            <a:fillRect/>
          </a:stretch>
        </p:blipFill>
        <p:spPr>
          <a:xfrm>
            <a:off x="1143100" y="28388"/>
            <a:ext cx="6760826" cy="50867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4" name="Shape 324"/>
        <p:cNvGrpSpPr/>
        <p:nvPr/>
      </p:nvGrpSpPr>
      <p:grpSpPr>
        <a:xfrm>
          <a:off x="0" y="0"/>
          <a:ext cx="0" cy="0"/>
          <a:chOff x="0" y="0"/>
          <a:chExt cx="0" cy="0"/>
        </a:xfrm>
      </p:grpSpPr>
      <p:pic>
        <p:nvPicPr>
          <p:cNvPr id="325" name="Google Shape;325;p40"/>
          <p:cNvPicPr preferRelativeResize="0"/>
          <p:nvPr/>
        </p:nvPicPr>
        <p:blipFill>
          <a:blip r:embed="rId3">
            <a:alphaModFix/>
          </a:blip>
          <a:stretch>
            <a:fillRect/>
          </a:stretch>
        </p:blipFill>
        <p:spPr>
          <a:xfrm rot="-293983">
            <a:off x="369079" y="416329"/>
            <a:ext cx="8405845" cy="431081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9" name="Shape 329"/>
        <p:cNvGrpSpPr/>
        <p:nvPr/>
      </p:nvGrpSpPr>
      <p:grpSpPr>
        <a:xfrm>
          <a:off x="0" y="0"/>
          <a:ext cx="0" cy="0"/>
          <a:chOff x="0" y="0"/>
          <a:chExt cx="0" cy="0"/>
        </a:xfrm>
      </p:grpSpPr>
      <p:pic>
        <p:nvPicPr>
          <p:cNvPr id="330" name="Google Shape;330;p41"/>
          <p:cNvPicPr preferRelativeResize="0"/>
          <p:nvPr/>
        </p:nvPicPr>
        <p:blipFill>
          <a:blip r:embed="rId3">
            <a:alphaModFix/>
          </a:blip>
          <a:stretch>
            <a:fillRect/>
          </a:stretch>
        </p:blipFill>
        <p:spPr>
          <a:xfrm rot="154427">
            <a:off x="-435692" y="372041"/>
            <a:ext cx="9879058" cy="439941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859750" y="404825"/>
            <a:ext cx="7038900" cy="98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5060">
                <a:solidFill>
                  <a:srgbClr val="7FC7A5"/>
                </a:solidFill>
              </a:rPr>
              <a:t>Contents</a:t>
            </a:r>
            <a:endParaRPr sz="5060">
              <a:solidFill>
                <a:srgbClr val="7FC7A5"/>
              </a:solidFill>
            </a:endParaRPr>
          </a:p>
          <a:p>
            <a:pPr indent="0" lvl="0" marL="0" rtl="0" algn="ctr">
              <a:spcBef>
                <a:spcPts val="0"/>
              </a:spcBef>
              <a:spcAft>
                <a:spcPts val="0"/>
              </a:spcAft>
              <a:buSzPts val="990"/>
              <a:buNone/>
            </a:pPr>
            <a:r>
              <a:t/>
            </a:r>
            <a:endParaRPr sz="2160"/>
          </a:p>
        </p:txBody>
      </p:sp>
      <p:sp>
        <p:nvSpPr>
          <p:cNvPr id="149" name="Google Shape;149;p15"/>
          <p:cNvSpPr txBox="1"/>
          <p:nvPr>
            <p:ph idx="1" type="body"/>
          </p:nvPr>
        </p:nvSpPr>
        <p:spPr>
          <a:xfrm>
            <a:off x="810600" y="1510200"/>
            <a:ext cx="7522800" cy="31710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AutoNum type="arabicPeriod"/>
            </a:pPr>
            <a:r>
              <a:rPr lang="en" sz="1900"/>
              <a:t>Intro to ransomware</a:t>
            </a:r>
            <a:endParaRPr sz="1900"/>
          </a:p>
          <a:p>
            <a:pPr indent="-349250" lvl="0" marL="457200" rtl="0" algn="l">
              <a:spcBef>
                <a:spcPts val="0"/>
              </a:spcBef>
              <a:spcAft>
                <a:spcPts val="0"/>
              </a:spcAft>
              <a:buSzPts val="1900"/>
              <a:buAutoNum type="arabicPeriod"/>
            </a:pPr>
            <a:r>
              <a:rPr lang="en" sz="1900"/>
              <a:t>Types of ransomware attacks</a:t>
            </a:r>
            <a:endParaRPr sz="1900"/>
          </a:p>
          <a:p>
            <a:pPr indent="-349250" lvl="0" marL="457200" rtl="0" algn="l">
              <a:spcBef>
                <a:spcPts val="0"/>
              </a:spcBef>
              <a:spcAft>
                <a:spcPts val="0"/>
              </a:spcAft>
              <a:buSzPts val="1900"/>
              <a:buAutoNum type="arabicPeriod"/>
            </a:pPr>
            <a:r>
              <a:rPr lang="en" sz="1900"/>
              <a:t>Examples of ransomware attack</a:t>
            </a:r>
            <a:r>
              <a:rPr lang="en" sz="1900"/>
              <a:t>s</a:t>
            </a:r>
            <a:endParaRPr sz="1900"/>
          </a:p>
          <a:p>
            <a:pPr indent="-349250" lvl="0" marL="457200" rtl="0" algn="l">
              <a:spcBef>
                <a:spcPts val="0"/>
              </a:spcBef>
              <a:spcAft>
                <a:spcPts val="0"/>
              </a:spcAft>
              <a:buSzPts val="1900"/>
              <a:buAutoNum type="arabicPeriod"/>
            </a:pPr>
            <a:r>
              <a:rPr lang="en" sz="1900"/>
              <a:t>Demo</a:t>
            </a:r>
            <a:endParaRPr sz="1900"/>
          </a:p>
          <a:p>
            <a:pPr indent="-349250" lvl="0" marL="457200" rtl="0" algn="l">
              <a:spcBef>
                <a:spcPts val="0"/>
              </a:spcBef>
              <a:spcAft>
                <a:spcPts val="0"/>
              </a:spcAft>
              <a:buSzPts val="1900"/>
              <a:buAutoNum type="arabicPeriod"/>
            </a:pPr>
            <a:r>
              <a:rPr lang="en" sz="1900"/>
              <a:t>How to avoid them</a:t>
            </a:r>
            <a:endParaRPr sz="1900"/>
          </a:p>
          <a:p>
            <a:pPr indent="-349250" lvl="0" marL="457200" rtl="0" algn="l">
              <a:spcBef>
                <a:spcPts val="0"/>
              </a:spcBef>
              <a:spcAft>
                <a:spcPts val="0"/>
              </a:spcAft>
              <a:buSzPts val="1900"/>
              <a:buAutoNum type="arabicPeriod"/>
            </a:pPr>
            <a:r>
              <a:rPr lang="en" sz="1900"/>
              <a:t>Dos and </a:t>
            </a:r>
            <a:r>
              <a:rPr lang="en" sz="1900"/>
              <a:t>don'ts</a:t>
            </a:r>
            <a:r>
              <a:rPr lang="en" sz="1900"/>
              <a:t> during the attack</a:t>
            </a:r>
            <a:endParaRPr sz="1900"/>
          </a:p>
          <a:p>
            <a:pPr indent="-349250" lvl="0" marL="457200" rtl="0" algn="l">
              <a:spcBef>
                <a:spcPts val="0"/>
              </a:spcBef>
              <a:spcAft>
                <a:spcPts val="0"/>
              </a:spcAft>
              <a:buSzPts val="1900"/>
              <a:buAutoNum type="arabicPeriod"/>
            </a:pPr>
            <a:r>
              <a:rPr lang="en" sz="1900"/>
              <a:t>What is social engineering, definition</a:t>
            </a:r>
            <a:endParaRPr sz="1900"/>
          </a:p>
          <a:p>
            <a:pPr indent="-349250" lvl="0" marL="457200" rtl="0" algn="l">
              <a:spcBef>
                <a:spcPts val="0"/>
              </a:spcBef>
              <a:spcAft>
                <a:spcPts val="0"/>
              </a:spcAft>
              <a:buSzPts val="1900"/>
              <a:buAutoNum type="arabicPeriod"/>
            </a:pPr>
            <a:r>
              <a:rPr lang="en" sz="1900"/>
              <a:t>Examples of social engineering in action</a:t>
            </a:r>
            <a:endParaRPr sz="1900"/>
          </a:p>
          <a:p>
            <a:pPr indent="-349250" lvl="0" marL="457200" rtl="0" algn="l">
              <a:spcBef>
                <a:spcPts val="0"/>
              </a:spcBef>
              <a:spcAft>
                <a:spcPts val="0"/>
              </a:spcAft>
              <a:buSzPts val="1900"/>
              <a:buAutoNum type="arabicPeriod"/>
            </a:pPr>
            <a:r>
              <a:rPr lang="en" sz="1900"/>
              <a:t>Measures to avoid and resolve</a:t>
            </a:r>
            <a:endParaRPr sz="1900"/>
          </a:p>
        </p:txBody>
      </p:sp>
      <p:pic>
        <p:nvPicPr>
          <p:cNvPr id="150" name="Google Shape;150;p15"/>
          <p:cNvPicPr preferRelativeResize="0"/>
          <p:nvPr/>
        </p:nvPicPr>
        <p:blipFill>
          <a:blip r:embed="rId3">
            <a:alphaModFix/>
          </a:blip>
          <a:stretch>
            <a:fillRect/>
          </a:stretch>
        </p:blipFill>
        <p:spPr>
          <a:xfrm>
            <a:off x="7595450" y="404825"/>
            <a:ext cx="1219200" cy="12192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4" name="Shape 334"/>
        <p:cNvGrpSpPr/>
        <p:nvPr/>
      </p:nvGrpSpPr>
      <p:grpSpPr>
        <a:xfrm>
          <a:off x="0" y="0"/>
          <a:ext cx="0" cy="0"/>
          <a:chOff x="0" y="0"/>
          <a:chExt cx="0" cy="0"/>
        </a:xfrm>
      </p:grpSpPr>
      <p:pic>
        <p:nvPicPr>
          <p:cNvPr id="335" name="Google Shape;335;p42"/>
          <p:cNvPicPr preferRelativeResize="0"/>
          <p:nvPr/>
        </p:nvPicPr>
        <p:blipFill>
          <a:blip r:embed="rId3">
            <a:alphaModFix/>
          </a:blip>
          <a:stretch>
            <a:fillRect/>
          </a:stretch>
        </p:blipFill>
        <p:spPr>
          <a:xfrm>
            <a:off x="152400" y="539925"/>
            <a:ext cx="8839199" cy="435656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3"/>
          <p:cNvSpPr txBox="1"/>
          <p:nvPr>
            <p:ph type="ctrTitle"/>
          </p:nvPr>
        </p:nvSpPr>
        <p:spPr>
          <a:xfrm>
            <a:off x="3537150" y="1091850"/>
            <a:ext cx="5017500" cy="1578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chemeClr val="accent4"/>
                </a:solidFill>
              </a:rPr>
              <a:t>Measures to avoid and conclusion</a:t>
            </a:r>
            <a:endParaRPr>
              <a:solidFill>
                <a:schemeClr val="accent4"/>
              </a:solidFill>
            </a:endParaRPr>
          </a:p>
        </p:txBody>
      </p:sp>
      <p:sp>
        <p:nvSpPr>
          <p:cNvPr id="341" name="Google Shape;341;p4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rPr lang="en" sz="5200">
                <a:solidFill>
                  <a:schemeClr val="dk1"/>
                </a:solidFill>
              </a:rPr>
              <a:t>parth</a:t>
            </a:r>
            <a:endParaRPr/>
          </a:p>
        </p:txBody>
      </p:sp>
      <p:sp>
        <p:nvSpPr>
          <p:cNvPr id="342" name="Google Shape;342;p43"/>
          <p:cNvSpPr txBox="1"/>
          <p:nvPr/>
        </p:nvSpPr>
        <p:spPr>
          <a:xfrm>
            <a:off x="4511850" y="3392050"/>
            <a:ext cx="4042800" cy="8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900">
                <a:solidFill>
                  <a:srgbClr val="7FC7A5"/>
                </a:solidFill>
                <a:latin typeface="Quicksand"/>
                <a:ea typeface="Quicksand"/>
                <a:cs typeface="Quicksand"/>
                <a:sym typeface="Quicksand"/>
              </a:rPr>
              <a:t>7. Parth Zarekar</a:t>
            </a:r>
            <a:endParaRPr sz="2900">
              <a:solidFill>
                <a:srgbClr val="7FC7A5"/>
              </a:solidFill>
              <a:latin typeface="Quicksand"/>
              <a:ea typeface="Quicksand"/>
              <a:cs typeface="Quicksand"/>
              <a:sym typeface="Quicksand"/>
            </a:endParaRPr>
          </a:p>
        </p:txBody>
      </p:sp>
      <p:pic>
        <p:nvPicPr>
          <p:cNvPr id="343" name="Google Shape;343;p43"/>
          <p:cNvPicPr preferRelativeResize="0"/>
          <p:nvPr/>
        </p:nvPicPr>
        <p:blipFill>
          <a:blip r:embed="rId3">
            <a:alphaModFix/>
          </a:blip>
          <a:stretch>
            <a:fillRect/>
          </a:stretch>
        </p:blipFill>
        <p:spPr>
          <a:xfrm>
            <a:off x="786575" y="3093538"/>
            <a:ext cx="1441524" cy="144152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4"/>
          <p:cNvSpPr txBox="1"/>
          <p:nvPr/>
        </p:nvSpPr>
        <p:spPr>
          <a:xfrm>
            <a:off x="439200" y="3389525"/>
            <a:ext cx="4132800" cy="11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D966"/>
                </a:solidFill>
                <a:latin typeface="Quicksand"/>
                <a:ea typeface="Quicksand"/>
                <a:cs typeface="Quicksand"/>
                <a:sym typeface="Quicksand"/>
              </a:rPr>
              <a:t>Verify the Identity of the personal requesting sensitive Information</a:t>
            </a:r>
            <a:endParaRPr sz="2400">
              <a:solidFill>
                <a:srgbClr val="FFD966"/>
              </a:solidFill>
              <a:latin typeface="Quicksand"/>
              <a:ea typeface="Quicksand"/>
              <a:cs typeface="Quicksand"/>
              <a:sym typeface="Quicksand"/>
            </a:endParaRPr>
          </a:p>
        </p:txBody>
      </p:sp>
      <p:sp>
        <p:nvSpPr>
          <p:cNvPr id="349" name="Google Shape;349;p44"/>
          <p:cNvSpPr txBox="1"/>
          <p:nvPr>
            <p:ph type="ctrTitle"/>
          </p:nvPr>
        </p:nvSpPr>
        <p:spPr>
          <a:xfrm>
            <a:off x="3745100" y="528625"/>
            <a:ext cx="4775400" cy="1107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rgbClr val="7FC7A5"/>
                </a:solidFill>
              </a:rPr>
              <a:t>Verify Requests</a:t>
            </a:r>
            <a:endParaRPr>
              <a:solidFill>
                <a:srgbClr val="7FC7A5"/>
              </a:solidFill>
            </a:endParaRPr>
          </a:p>
        </p:txBody>
      </p:sp>
      <p:pic>
        <p:nvPicPr>
          <p:cNvPr id="350" name="Google Shape;350;p44"/>
          <p:cNvPicPr preferRelativeResize="0"/>
          <p:nvPr/>
        </p:nvPicPr>
        <p:blipFill>
          <a:blip r:embed="rId3">
            <a:alphaModFix/>
          </a:blip>
          <a:stretch>
            <a:fillRect/>
          </a:stretch>
        </p:blipFill>
        <p:spPr>
          <a:xfrm>
            <a:off x="5075900" y="1929600"/>
            <a:ext cx="2793450" cy="27934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5"/>
          <p:cNvSpPr txBox="1"/>
          <p:nvPr>
            <p:ph type="ctrTitle"/>
          </p:nvPr>
        </p:nvSpPr>
        <p:spPr>
          <a:xfrm>
            <a:off x="3397550" y="713500"/>
            <a:ext cx="5434800" cy="141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100">
                <a:solidFill>
                  <a:srgbClr val="7FC7A5"/>
                </a:solidFill>
              </a:rPr>
              <a:t>Secure Online Presence</a:t>
            </a:r>
            <a:endParaRPr sz="4100">
              <a:solidFill>
                <a:srgbClr val="7FC7A5"/>
              </a:solidFill>
            </a:endParaRPr>
          </a:p>
        </p:txBody>
      </p:sp>
      <p:sp>
        <p:nvSpPr>
          <p:cNvPr id="356" name="Google Shape;356;p45"/>
          <p:cNvSpPr txBox="1"/>
          <p:nvPr>
            <p:ph idx="1" type="subTitle"/>
          </p:nvPr>
        </p:nvSpPr>
        <p:spPr>
          <a:xfrm>
            <a:off x="305775" y="3329025"/>
            <a:ext cx="3249600" cy="141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770"/>
              <a:buNone/>
            </a:pPr>
            <a:r>
              <a:rPr lang="en" sz="2510"/>
              <a:t>Limit your Personal Information shared on Social Media</a:t>
            </a:r>
            <a:endParaRPr sz="2510"/>
          </a:p>
        </p:txBody>
      </p:sp>
      <p:pic>
        <p:nvPicPr>
          <p:cNvPr id="357" name="Google Shape;357;p45"/>
          <p:cNvPicPr preferRelativeResize="0"/>
          <p:nvPr/>
        </p:nvPicPr>
        <p:blipFill>
          <a:blip r:embed="rId3">
            <a:alphaModFix/>
          </a:blip>
          <a:stretch>
            <a:fillRect/>
          </a:stretch>
        </p:blipFill>
        <p:spPr>
          <a:xfrm>
            <a:off x="5776425" y="2426912"/>
            <a:ext cx="2596826" cy="259682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6"/>
          <p:cNvSpPr txBox="1"/>
          <p:nvPr>
            <p:ph type="ctrTitle"/>
          </p:nvPr>
        </p:nvSpPr>
        <p:spPr>
          <a:xfrm>
            <a:off x="3582903" y="115925"/>
            <a:ext cx="5249400" cy="2052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rgbClr val="DD7E6B"/>
                </a:solidFill>
              </a:rPr>
              <a:t>Use Strong Authentication</a:t>
            </a:r>
            <a:endParaRPr>
              <a:solidFill>
                <a:srgbClr val="DD7E6B"/>
              </a:solidFill>
            </a:endParaRPr>
          </a:p>
        </p:txBody>
      </p:sp>
      <p:sp>
        <p:nvSpPr>
          <p:cNvPr id="363" name="Google Shape;363;p46"/>
          <p:cNvSpPr txBox="1"/>
          <p:nvPr>
            <p:ph idx="1" type="subTitle"/>
          </p:nvPr>
        </p:nvSpPr>
        <p:spPr>
          <a:xfrm>
            <a:off x="425450" y="3079900"/>
            <a:ext cx="4813800" cy="187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solidFill>
                  <a:srgbClr val="F1C232"/>
                </a:solidFill>
              </a:rPr>
              <a:t>Implement Multi- Factor Authentication.</a:t>
            </a:r>
            <a:endParaRPr sz="3400">
              <a:solidFill>
                <a:srgbClr val="F1C232"/>
              </a:solidFill>
            </a:endParaRPr>
          </a:p>
        </p:txBody>
      </p:sp>
      <p:pic>
        <p:nvPicPr>
          <p:cNvPr id="364" name="Google Shape;364;p46"/>
          <p:cNvPicPr preferRelativeResize="0"/>
          <p:nvPr/>
        </p:nvPicPr>
        <p:blipFill>
          <a:blip r:embed="rId3">
            <a:alphaModFix/>
          </a:blip>
          <a:stretch>
            <a:fillRect/>
          </a:stretch>
        </p:blipFill>
        <p:spPr>
          <a:xfrm>
            <a:off x="6345325" y="2424275"/>
            <a:ext cx="2273251" cy="227325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47"/>
          <p:cNvSpPr txBox="1"/>
          <p:nvPr>
            <p:ph type="ctrTitle"/>
          </p:nvPr>
        </p:nvSpPr>
        <p:spPr>
          <a:xfrm>
            <a:off x="3455478" y="444550"/>
            <a:ext cx="5376900" cy="2052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rgbClr val="7FC7A5"/>
                </a:solidFill>
              </a:rPr>
              <a:t>Be Skeptical Unsolicited Communication </a:t>
            </a:r>
            <a:endParaRPr>
              <a:solidFill>
                <a:srgbClr val="7FC7A5"/>
              </a:solidFill>
            </a:endParaRPr>
          </a:p>
        </p:txBody>
      </p:sp>
      <p:sp>
        <p:nvSpPr>
          <p:cNvPr id="370" name="Google Shape;370;p47"/>
          <p:cNvSpPr txBox="1"/>
          <p:nvPr>
            <p:ph idx="1" type="subTitle"/>
          </p:nvPr>
        </p:nvSpPr>
        <p:spPr>
          <a:xfrm>
            <a:off x="4201575" y="3205150"/>
            <a:ext cx="4450800" cy="1261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400">
                <a:solidFill>
                  <a:srgbClr val="FFD966"/>
                </a:solidFill>
              </a:rPr>
              <a:t>Exercise Caution While receiving Email, Message, Calls from Unknown Sources</a:t>
            </a:r>
            <a:endParaRPr sz="2400">
              <a:solidFill>
                <a:srgbClr val="FFD966"/>
              </a:solidFill>
            </a:endParaRPr>
          </a:p>
        </p:txBody>
      </p:sp>
      <p:pic>
        <p:nvPicPr>
          <p:cNvPr id="371" name="Google Shape;371;p47"/>
          <p:cNvPicPr preferRelativeResize="0"/>
          <p:nvPr/>
        </p:nvPicPr>
        <p:blipFill>
          <a:blip r:embed="rId3">
            <a:alphaModFix/>
          </a:blip>
          <a:stretch>
            <a:fillRect/>
          </a:stretch>
        </p:blipFill>
        <p:spPr>
          <a:xfrm>
            <a:off x="553025" y="2809750"/>
            <a:ext cx="2052600" cy="20526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8"/>
          <p:cNvSpPr txBox="1"/>
          <p:nvPr>
            <p:ph type="ctrTitle"/>
          </p:nvPr>
        </p:nvSpPr>
        <p:spPr>
          <a:xfrm>
            <a:off x="3860925" y="700100"/>
            <a:ext cx="5007000" cy="2040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600">
                <a:solidFill>
                  <a:srgbClr val="7FC7A5"/>
                </a:solidFill>
              </a:rPr>
              <a:t>Guard Personal Information</a:t>
            </a:r>
            <a:endParaRPr sz="4600">
              <a:solidFill>
                <a:srgbClr val="7FC7A5"/>
              </a:solidFill>
            </a:endParaRPr>
          </a:p>
        </p:txBody>
      </p:sp>
      <p:sp>
        <p:nvSpPr>
          <p:cNvPr id="377" name="Google Shape;377;p48"/>
          <p:cNvSpPr txBox="1"/>
          <p:nvPr>
            <p:ph idx="1" type="subTitle"/>
          </p:nvPr>
        </p:nvSpPr>
        <p:spPr>
          <a:xfrm>
            <a:off x="4359075" y="3123050"/>
            <a:ext cx="4392600" cy="129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60">
                <a:solidFill>
                  <a:srgbClr val="F1C232"/>
                </a:solidFill>
              </a:rPr>
              <a:t>Avoid Sharing Personal details Such as card details, password to </a:t>
            </a:r>
            <a:r>
              <a:rPr lang="en" sz="2160">
                <a:solidFill>
                  <a:srgbClr val="F1C232"/>
                </a:solidFill>
              </a:rPr>
              <a:t>unknown</a:t>
            </a:r>
            <a:r>
              <a:rPr lang="en" sz="2160">
                <a:solidFill>
                  <a:srgbClr val="F1C232"/>
                </a:solidFill>
              </a:rPr>
              <a:t> sources.</a:t>
            </a:r>
            <a:endParaRPr sz="2160">
              <a:solidFill>
                <a:srgbClr val="F1C232"/>
              </a:solidFill>
            </a:endParaRPr>
          </a:p>
        </p:txBody>
      </p:sp>
      <p:pic>
        <p:nvPicPr>
          <p:cNvPr id="378" name="Google Shape;378;p48"/>
          <p:cNvPicPr preferRelativeResize="0"/>
          <p:nvPr/>
        </p:nvPicPr>
        <p:blipFill>
          <a:blip r:embed="rId3">
            <a:alphaModFix/>
          </a:blip>
          <a:stretch>
            <a:fillRect/>
          </a:stretch>
        </p:blipFill>
        <p:spPr>
          <a:xfrm>
            <a:off x="705475" y="2860522"/>
            <a:ext cx="1977350" cy="2106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ctrTitle"/>
          </p:nvPr>
        </p:nvSpPr>
        <p:spPr>
          <a:xfrm>
            <a:off x="466325" y="2891400"/>
            <a:ext cx="3897000" cy="1568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rgbClr val="7FC7A5"/>
                </a:solidFill>
              </a:rPr>
              <a:t>Ransomware Chronicles</a:t>
            </a:r>
            <a:endParaRPr>
              <a:solidFill>
                <a:srgbClr val="7FC7A5"/>
              </a:solidFill>
            </a:endParaRPr>
          </a:p>
        </p:txBody>
      </p:sp>
      <p:sp>
        <p:nvSpPr>
          <p:cNvPr id="156" name="Google Shape;156;p16"/>
          <p:cNvSpPr txBox="1"/>
          <p:nvPr/>
        </p:nvSpPr>
        <p:spPr>
          <a:xfrm>
            <a:off x="6208250" y="81400"/>
            <a:ext cx="2832600" cy="446400"/>
          </a:xfrm>
          <a:prstGeom prst="rect">
            <a:avLst/>
          </a:prstGeom>
          <a:solidFill>
            <a:srgbClr val="E06666"/>
          </a:solid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700">
                <a:latin typeface="Caveat"/>
                <a:ea typeface="Caveat"/>
                <a:cs typeface="Caveat"/>
                <a:sym typeface="Caveat"/>
              </a:rPr>
              <a:t>HECKER HAI BHAI, HECKER</a:t>
            </a:r>
            <a:r>
              <a:rPr b="1" lang="en" sz="1700">
                <a:latin typeface="Caveat"/>
                <a:ea typeface="Caveat"/>
                <a:cs typeface="Caveat"/>
                <a:sym typeface="Caveat"/>
              </a:rPr>
              <a:t>☠️</a:t>
            </a:r>
            <a:endParaRPr b="1" sz="1700">
              <a:latin typeface="Caveat"/>
              <a:ea typeface="Caveat"/>
              <a:cs typeface="Caveat"/>
              <a:sym typeface="Caveat"/>
            </a:endParaRPr>
          </a:p>
        </p:txBody>
      </p:sp>
      <p:pic>
        <p:nvPicPr>
          <p:cNvPr id="157" name="Google Shape;157;p16"/>
          <p:cNvPicPr preferRelativeResize="0"/>
          <p:nvPr/>
        </p:nvPicPr>
        <p:blipFill>
          <a:blip r:embed="rId3">
            <a:alphaModFix/>
          </a:blip>
          <a:stretch>
            <a:fillRect/>
          </a:stretch>
        </p:blipFill>
        <p:spPr>
          <a:xfrm>
            <a:off x="4936950" y="1081775"/>
            <a:ext cx="3973275" cy="2979956"/>
          </a:xfrm>
          <a:prstGeom prst="rect">
            <a:avLst/>
          </a:prstGeom>
          <a:noFill/>
          <a:ln>
            <a:noFill/>
          </a:ln>
        </p:spPr>
      </p:pic>
      <p:sp>
        <p:nvSpPr>
          <p:cNvPr id="158" name="Google Shape;158;p16"/>
          <p:cNvSpPr txBox="1"/>
          <p:nvPr/>
        </p:nvSpPr>
        <p:spPr>
          <a:xfrm>
            <a:off x="7080750" y="4615700"/>
            <a:ext cx="2001000" cy="4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7FC7A5"/>
                </a:solidFill>
                <a:latin typeface="Quicksand"/>
                <a:ea typeface="Quicksand"/>
                <a:cs typeface="Quicksand"/>
                <a:sym typeface="Quicksand"/>
              </a:rPr>
              <a:t>03. Mayur Behere</a:t>
            </a:r>
            <a:endParaRPr sz="1600">
              <a:solidFill>
                <a:srgbClr val="7FC7A5"/>
              </a:solidFill>
              <a:latin typeface="Quicksand"/>
              <a:ea typeface="Quicksand"/>
              <a:cs typeface="Quicksand"/>
              <a:sym typeface="Quicksa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2590650" y="232075"/>
            <a:ext cx="3962700" cy="572700"/>
          </a:xfrm>
          <a:prstGeom prst="rect">
            <a:avLst/>
          </a:prstGeom>
          <a:ln cap="flat" cmpd="sng" w="9525">
            <a:solidFill>
              <a:srgbClr val="FFFF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en"/>
              <a:t>Lights ,Camera , Hacktion!</a:t>
            </a:r>
            <a:endParaRPr/>
          </a:p>
        </p:txBody>
      </p:sp>
      <p:sp>
        <p:nvSpPr>
          <p:cNvPr id="164" name="Google Shape;164;p17"/>
          <p:cNvSpPr txBox="1"/>
          <p:nvPr/>
        </p:nvSpPr>
        <p:spPr>
          <a:xfrm>
            <a:off x="67000" y="81000"/>
            <a:ext cx="1812300" cy="354000"/>
          </a:xfrm>
          <a:prstGeom prst="rect">
            <a:avLst/>
          </a:prstGeom>
          <a:solidFill>
            <a:srgbClr val="FF0000"/>
          </a:solid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sz="1100"/>
              <a:t>CYBER EXTORTION </a:t>
            </a:r>
            <a:r>
              <a:rPr b="1" i="1" lang="en" sz="1100"/>
              <a:t>☠️</a:t>
            </a:r>
            <a:endParaRPr b="1" i="1" sz="1100"/>
          </a:p>
        </p:txBody>
      </p:sp>
      <p:sp>
        <p:nvSpPr>
          <p:cNvPr id="165" name="Google Shape;165;p17"/>
          <p:cNvSpPr txBox="1"/>
          <p:nvPr/>
        </p:nvSpPr>
        <p:spPr>
          <a:xfrm>
            <a:off x="560725" y="1387875"/>
            <a:ext cx="4207500" cy="390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500">
                <a:solidFill>
                  <a:srgbClr val="FFFFFF"/>
                </a:solidFill>
                <a:latin typeface="Quicksand"/>
                <a:ea typeface="Quicksand"/>
                <a:cs typeface="Quicksand"/>
                <a:sym typeface="Quicksand"/>
              </a:rPr>
              <a:t>Ransomware is a type of malicious software designed to block access to a computer system or data until a sum of money is paid. It is often spread through phishing emails, malicious websites, or infected downloads.</a:t>
            </a:r>
            <a:endParaRPr sz="1500">
              <a:solidFill>
                <a:srgbClr val="FFFFFF"/>
              </a:solidFill>
              <a:latin typeface="Quicksand"/>
              <a:ea typeface="Quicksand"/>
              <a:cs typeface="Quicksand"/>
              <a:sym typeface="Quicksand"/>
            </a:endParaRPr>
          </a:p>
          <a:p>
            <a:pPr indent="0" lvl="0" marL="0" rtl="0" algn="l">
              <a:lnSpc>
                <a:spcPct val="115000"/>
              </a:lnSpc>
              <a:spcBef>
                <a:spcPts val="1200"/>
              </a:spcBef>
              <a:spcAft>
                <a:spcPts val="0"/>
              </a:spcAft>
              <a:buNone/>
            </a:pPr>
            <a:r>
              <a:rPr lang="en" sz="1500">
                <a:solidFill>
                  <a:srgbClr val="FFFFFF"/>
                </a:solidFill>
                <a:latin typeface="Quicksand"/>
                <a:ea typeface="Quicksand"/>
                <a:cs typeface="Quicksand"/>
                <a:sym typeface="Quicksand"/>
              </a:rPr>
              <a:t>Once installed on a victim's computer, ransomware can encrypt files, rendering them inaccessible, or lock the entire system, making it impossible to use. The attacker then demands payment, usually in cryptocurrency, in exchange for a decryption key or to unlock the system.</a:t>
            </a:r>
            <a:endParaRPr sz="1500">
              <a:solidFill>
                <a:srgbClr val="FFFFFF"/>
              </a:solidFill>
              <a:latin typeface="Quicksand"/>
              <a:ea typeface="Quicksand"/>
              <a:cs typeface="Quicksand"/>
              <a:sym typeface="Quicksand"/>
            </a:endParaRPr>
          </a:p>
          <a:p>
            <a:pPr indent="0" lvl="0" marL="0" rtl="0" algn="l">
              <a:spcBef>
                <a:spcPts val="1200"/>
              </a:spcBef>
              <a:spcAft>
                <a:spcPts val="0"/>
              </a:spcAft>
              <a:buNone/>
            </a:pPr>
            <a:r>
              <a:t/>
            </a:r>
            <a:endParaRPr sz="1500">
              <a:latin typeface="Quicksand"/>
              <a:ea typeface="Quicksand"/>
              <a:cs typeface="Quicksand"/>
              <a:sym typeface="Quicksand"/>
            </a:endParaRPr>
          </a:p>
        </p:txBody>
      </p:sp>
      <p:pic>
        <p:nvPicPr>
          <p:cNvPr id="166" name="Google Shape;166;p17"/>
          <p:cNvPicPr preferRelativeResize="0"/>
          <p:nvPr/>
        </p:nvPicPr>
        <p:blipFill>
          <a:blip r:embed="rId3">
            <a:alphaModFix/>
          </a:blip>
          <a:stretch>
            <a:fillRect/>
          </a:stretch>
        </p:blipFill>
        <p:spPr>
          <a:xfrm>
            <a:off x="5441500" y="1387875"/>
            <a:ext cx="3249549" cy="32495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1218900" y="207650"/>
            <a:ext cx="6706200" cy="572700"/>
          </a:xfrm>
          <a:prstGeom prst="rect">
            <a:avLst/>
          </a:prstGeom>
          <a:ln cap="flat" cmpd="sng" w="9525">
            <a:solidFill>
              <a:srgbClr val="FFFF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en"/>
              <a:t>Ransomware 101: Behind the Cyber Curtains</a:t>
            </a:r>
            <a:endParaRPr/>
          </a:p>
        </p:txBody>
      </p:sp>
      <p:sp>
        <p:nvSpPr>
          <p:cNvPr id="172" name="Google Shape;172;p18"/>
          <p:cNvSpPr txBox="1"/>
          <p:nvPr/>
        </p:nvSpPr>
        <p:spPr>
          <a:xfrm>
            <a:off x="378975" y="1582325"/>
            <a:ext cx="3784500" cy="3164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800">
                <a:solidFill>
                  <a:srgbClr val="FFFFFF"/>
                </a:solidFill>
                <a:latin typeface="Quicksand"/>
                <a:ea typeface="Quicksand"/>
                <a:cs typeface="Quicksand"/>
                <a:sym typeface="Quicksand"/>
              </a:rPr>
              <a:t>Ransomware attacks come in different forms, each with its own unique characteristics and methods of operation. The most common types of ransomware attacks are encrypting ransomware, locker ransomware, and scareware</a:t>
            </a:r>
            <a:endParaRPr sz="1800">
              <a:solidFill>
                <a:srgbClr val="FFFFFF"/>
              </a:solidFill>
              <a:latin typeface="Quicksand"/>
              <a:ea typeface="Quicksand"/>
              <a:cs typeface="Quicksand"/>
              <a:sym typeface="Quicksand"/>
            </a:endParaRPr>
          </a:p>
          <a:p>
            <a:pPr indent="0" lvl="0" marL="0" rtl="0" algn="l">
              <a:spcBef>
                <a:spcPts val="1200"/>
              </a:spcBef>
              <a:spcAft>
                <a:spcPts val="0"/>
              </a:spcAft>
              <a:buNone/>
            </a:pPr>
            <a:r>
              <a:t/>
            </a:r>
            <a:endParaRPr sz="1800">
              <a:latin typeface="Quicksand"/>
              <a:ea typeface="Quicksand"/>
              <a:cs typeface="Quicksand"/>
              <a:sym typeface="Quicksand"/>
            </a:endParaRPr>
          </a:p>
        </p:txBody>
      </p:sp>
      <p:pic>
        <p:nvPicPr>
          <p:cNvPr id="173" name="Google Shape;173;p18"/>
          <p:cNvPicPr preferRelativeResize="0"/>
          <p:nvPr/>
        </p:nvPicPr>
        <p:blipFill>
          <a:blip r:embed="rId3">
            <a:alphaModFix/>
          </a:blip>
          <a:stretch>
            <a:fillRect/>
          </a:stretch>
        </p:blipFill>
        <p:spPr>
          <a:xfrm>
            <a:off x="4345225" y="1217600"/>
            <a:ext cx="4499324" cy="3075700"/>
          </a:xfrm>
          <a:prstGeom prst="rect">
            <a:avLst/>
          </a:prstGeom>
          <a:noFill/>
          <a:ln>
            <a:noFill/>
          </a:ln>
        </p:spPr>
      </p:pic>
      <p:sp>
        <p:nvSpPr>
          <p:cNvPr id="174" name="Google Shape;174;p18"/>
          <p:cNvSpPr txBox="1"/>
          <p:nvPr/>
        </p:nvSpPr>
        <p:spPr>
          <a:xfrm>
            <a:off x="4345300" y="1144350"/>
            <a:ext cx="4499400" cy="3387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000">
                <a:solidFill>
                  <a:schemeClr val="lt1"/>
                </a:solidFill>
              </a:rPr>
              <a:t>THE POWER OF YOUR PC , IN THE PALM OF MY HANDS</a:t>
            </a:r>
            <a:endParaRPr b="1" i="1" sz="1000">
              <a:solidFill>
                <a:schemeClr val="lt1"/>
              </a:solidFill>
            </a:endParaRPr>
          </a:p>
        </p:txBody>
      </p:sp>
      <p:sp>
        <p:nvSpPr>
          <p:cNvPr id="175" name="Google Shape;175;p18"/>
          <p:cNvSpPr txBox="1"/>
          <p:nvPr/>
        </p:nvSpPr>
        <p:spPr>
          <a:xfrm>
            <a:off x="4345225" y="4068550"/>
            <a:ext cx="4499400" cy="3387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000">
                <a:solidFill>
                  <a:schemeClr val="lt1"/>
                </a:solidFill>
              </a:rPr>
              <a:t>PAISA DE ! PAISAAAAA !!!</a:t>
            </a:r>
            <a:endParaRPr b="1" i="1" sz="10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1218900" y="207650"/>
            <a:ext cx="6706200" cy="572700"/>
          </a:xfrm>
          <a:prstGeom prst="rect">
            <a:avLst/>
          </a:prstGeom>
          <a:ln cap="flat" cmpd="sng" w="9525">
            <a:solidFill>
              <a:srgbClr val="FFFF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en"/>
              <a:t>Encrypting Ransomware</a:t>
            </a:r>
            <a:endParaRPr/>
          </a:p>
        </p:txBody>
      </p:sp>
      <p:sp>
        <p:nvSpPr>
          <p:cNvPr id="181" name="Google Shape;181;p19"/>
          <p:cNvSpPr txBox="1"/>
          <p:nvPr/>
        </p:nvSpPr>
        <p:spPr>
          <a:xfrm>
            <a:off x="301500" y="1494575"/>
            <a:ext cx="3784500" cy="30630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lt1"/>
              </a:buClr>
              <a:buSzPts val="1700"/>
              <a:buFont typeface="Quicksand"/>
              <a:buChar char="●"/>
            </a:pPr>
            <a:r>
              <a:rPr lang="en" sz="1700">
                <a:solidFill>
                  <a:schemeClr val="lt1"/>
                </a:solidFill>
                <a:latin typeface="Quicksand"/>
                <a:ea typeface="Quicksand"/>
                <a:cs typeface="Quicksand"/>
                <a:sym typeface="Quicksand"/>
              </a:rPr>
              <a:t>Encrypts victim's files, demanding ransom for access.</a:t>
            </a:r>
            <a:endParaRPr sz="1700">
              <a:solidFill>
                <a:schemeClr val="lt1"/>
              </a:solidFill>
              <a:latin typeface="Quicksand"/>
              <a:ea typeface="Quicksand"/>
              <a:cs typeface="Quicksand"/>
              <a:sym typeface="Quicksand"/>
            </a:endParaRPr>
          </a:p>
          <a:p>
            <a:pPr indent="0" lvl="0" marL="457200" rtl="0" algn="l">
              <a:spcBef>
                <a:spcPts val="0"/>
              </a:spcBef>
              <a:spcAft>
                <a:spcPts val="0"/>
              </a:spcAft>
              <a:buNone/>
            </a:pPr>
            <a:r>
              <a:t/>
            </a:r>
            <a:endParaRPr sz="1700">
              <a:solidFill>
                <a:schemeClr val="lt1"/>
              </a:solidFill>
              <a:latin typeface="Quicksand"/>
              <a:ea typeface="Quicksand"/>
              <a:cs typeface="Quicksand"/>
              <a:sym typeface="Quicksand"/>
            </a:endParaRPr>
          </a:p>
          <a:p>
            <a:pPr indent="-336550" lvl="0" marL="457200" rtl="0" algn="l">
              <a:spcBef>
                <a:spcPts val="0"/>
              </a:spcBef>
              <a:spcAft>
                <a:spcPts val="0"/>
              </a:spcAft>
              <a:buClr>
                <a:schemeClr val="lt1"/>
              </a:buClr>
              <a:buSzPts val="1700"/>
              <a:buFont typeface="Quicksand"/>
              <a:buChar char="●"/>
            </a:pPr>
            <a:r>
              <a:rPr lang="en" sz="1700">
                <a:solidFill>
                  <a:schemeClr val="lt1"/>
                </a:solidFill>
                <a:latin typeface="Quicksand"/>
                <a:ea typeface="Quicksand"/>
                <a:cs typeface="Quicksand"/>
                <a:sym typeface="Quicksand"/>
              </a:rPr>
              <a:t>Devastating consequences for individuals and businesses.</a:t>
            </a:r>
            <a:endParaRPr sz="1700">
              <a:solidFill>
                <a:schemeClr val="lt1"/>
              </a:solidFill>
              <a:latin typeface="Quicksand"/>
              <a:ea typeface="Quicksand"/>
              <a:cs typeface="Quicksand"/>
              <a:sym typeface="Quicksand"/>
            </a:endParaRPr>
          </a:p>
          <a:p>
            <a:pPr indent="0" lvl="0" marL="457200" rtl="0" algn="l">
              <a:spcBef>
                <a:spcPts val="0"/>
              </a:spcBef>
              <a:spcAft>
                <a:spcPts val="0"/>
              </a:spcAft>
              <a:buNone/>
            </a:pPr>
            <a:r>
              <a:t/>
            </a:r>
            <a:endParaRPr sz="1700">
              <a:solidFill>
                <a:schemeClr val="lt1"/>
              </a:solidFill>
              <a:latin typeface="Quicksand"/>
              <a:ea typeface="Quicksand"/>
              <a:cs typeface="Quicksand"/>
              <a:sym typeface="Quicksand"/>
            </a:endParaRPr>
          </a:p>
          <a:p>
            <a:pPr indent="-336550" lvl="0" marL="457200" rtl="0" algn="l">
              <a:spcBef>
                <a:spcPts val="0"/>
              </a:spcBef>
              <a:spcAft>
                <a:spcPts val="0"/>
              </a:spcAft>
              <a:buClr>
                <a:schemeClr val="lt1"/>
              </a:buClr>
              <a:buSzPts val="1700"/>
              <a:buFont typeface="Quicksand"/>
              <a:buChar char="●"/>
            </a:pPr>
            <a:r>
              <a:rPr lang="en" sz="1700">
                <a:solidFill>
                  <a:schemeClr val="lt1"/>
                </a:solidFill>
                <a:latin typeface="Quicksand"/>
                <a:ea typeface="Quicksand"/>
                <a:cs typeface="Quicksand"/>
                <a:sym typeface="Quicksand"/>
              </a:rPr>
              <a:t>Example: WannaCry attack (May 2017) affected 200,000+ computers, exploited Windows vulnerability, demanded bitcoin payment.</a:t>
            </a:r>
            <a:endParaRPr sz="1700">
              <a:solidFill>
                <a:schemeClr val="lt1"/>
              </a:solidFill>
              <a:latin typeface="Quicksand"/>
              <a:ea typeface="Quicksand"/>
              <a:cs typeface="Quicksand"/>
              <a:sym typeface="Quicksand"/>
            </a:endParaRPr>
          </a:p>
        </p:txBody>
      </p:sp>
      <p:pic>
        <p:nvPicPr>
          <p:cNvPr id="182" name="Google Shape;182;p19"/>
          <p:cNvPicPr preferRelativeResize="0"/>
          <p:nvPr/>
        </p:nvPicPr>
        <p:blipFill>
          <a:blip r:embed="rId3">
            <a:alphaModFix/>
          </a:blip>
          <a:stretch>
            <a:fillRect/>
          </a:stretch>
        </p:blipFill>
        <p:spPr>
          <a:xfrm>
            <a:off x="4383650" y="1131000"/>
            <a:ext cx="4196531" cy="3141950"/>
          </a:xfrm>
          <a:prstGeom prst="rect">
            <a:avLst/>
          </a:prstGeom>
          <a:noFill/>
          <a:ln>
            <a:noFill/>
          </a:ln>
        </p:spPr>
      </p:pic>
      <p:sp>
        <p:nvSpPr>
          <p:cNvPr id="183" name="Google Shape;183;p19"/>
          <p:cNvSpPr txBox="1"/>
          <p:nvPr/>
        </p:nvSpPr>
        <p:spPr>
          <a:xfrm>
            <a:off x="4383650" y="4272950"/>
            <a:ext cx="4196400" cy="3693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200">
                <a:solidFill>
                  <a:schemeClr val="lt1"/>
                </a:solidFill>
              </a:rPr>
              <a:t>WARNING! THIS HAPPENS ONLY IN RUSSIA</a:t>
            </a:r>
            <a:endParaRPr b="1" i="1" sz="12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1218900" y="207650"/>
            <a:ext cx="6706200" cy="572700"/>
          </a:xfrm>
          <a:prstGeom prst="rect">
            <a:avLst/>
          </a:prstGeom>
          <a:ln cap="flat" cmpd="sng" w="9525">
            <a:solidFill>
              <a:srgbClr val="FFFF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lang="en"/>
              <a:t>Locker Ransomware</a:t>
            </a:r>
            <a:endParaRPr/>
          </a:p>
        </p:txBody>
      </p:sp>
      <p:sp>
        <p:nvSpPr>
          <p:cNvPr id="189" name="Google Shape;189;p20"/>
          <p:cNvSpPr txBox="1"/>
          <p:nvPr/>
        </p:nvSpPr>
        <p:spPr>
          <a:xfrm>
            <a:off x="324675" y="1401900"/>
            <a:ext cx="3784500" cy="33246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lt1"/>
              </a:buClr>
              <a:buSzPts val="1700"/>
              <a:buFont typeface="Quicksand"/>
              <a:buChar char="●"/>
            </a:pPr>
            <a:r>
              <a:rPr lang="en" sz="1700">
                <a:solidFill>
                  <a:schemeClr val="lt1"/>
                </a:solidFill>
                <a:latin typeface="Quicksand"/>
                <a:ea typeface="Quicksand"/>
                <a:cs typeface="Quicksand"/>
                <a:sym typeface="Quicksand"/>
              </a:rPr>
              <a:t>Locks victim's device, seeks ransom for release.</a:t>
            </a:r>
            <a:endParaRPr sz="1700">
              <a:solidFill>
                <a:schemeClr val="lt1"/>
              </a:solidFill>
              <a:latin typeface="Quicksand"/>
              <a:ea typeface="Quicksand"/>
              <a:cs typeface="Quicksand"/>
              <a:sym typeface="Quicksand"/>
            </a:endParaRPr>
          </a:p>
          <a:p>
            <a:pPr indent="0" lvl="0" marL="457200" rtl="0" algn="l">
              <a:spcBef>
                <a:spcPts val="0"/>
              </a:spcBef>
              <a:spcAft>
                <a:spcPts val="0"/>
              </a:spcAft>
              <a:buNone/>
            </a:pPr>
            <a:r>
              <a:t/>
            </a:r>
            <a:endParaRPr sz="1700">
              <a:solidFill>
                <a:schemeClr val="lt1"/>
              </a:solidFill>
              <a:latin typeface="Quicksand"/>
              <a:ea typeface="Quicksand"/>
              <a:cs typeface="Quicksand"/>
              <a:sym typeface="Quicksand"/>
            </a:endParaRPr>
          </a:p>
          <a:p>
            <a:pPr indent="-336550" lvl="0" marL="457200" rtl="0" algn="l">
              <a:spcBef>
                <a:spcPts val="0"/>
              </a:spcBef>
              <a:spcAft>
                <a:spcPts val="0"/>
              </a:spcAft>
              <a:buClr>
                <a:schemeClr val="lt1"/>
              </a:buClr>
              <a:buSzPts val="1700"/>
              <a:buFont typeface="Quicksand"/>
              <a:buChar char="●"/>
            </a:pPr>
            <a:r>
              <a:rPr lang="en" sz="1700">
                <a:solidFill>
                  <a:schemeClr val="lt1"/>
                </a:solidFill>
                <a:latin typeface="Quicksand"/>
                <a:ea typeface="Quicksand"/>
                <a:cs typeface="Quicksand"/>
                <a:sym typeface="Quicksand"/>
              </a:rPr>
              <a:t>Uses social engineering tactics, threatens file deletion.</a:t>
            </a:r>
            <a:endParaRPr sz="1700">
              <a:solidFill>
                <a:schemeClr val="lt1"/>
              </a:solidFill>
              <a:latin typeface="Quicksand"/>
              <a:ea typeface="Quicksand"/>
              <a:cs typeface="Quicksand"/>
              <a:sym typeface="Quicksand"/>
            </a:endParaRPr>
          </a:p>
          <a:p>
            <a:pPr indent="0" lvl="0" marL="457200" rtl="0" algn="l">
              <a:spcBef>
                <a:spcPts val="0"/>
              </a:spcBef>
              <a:spcAft>
                <a:spcPts val="0"/>
              </a:spcAft>
              <a:buNone/>
            </a:pPr>
            <a:r>
              <a:t/>
            </a:r>
            <a:endParaRPr sz="1700">
              <a:solidFill>
                <a:schemeClr val="lt1"/>
              </a:solidFill>
              <a:latin typeface="Quicksand"/>
              <a:ea typeface="Quicksand"/>
              <a:cs typeface="Quicksand"/>
              <a:sym typeface="Quicksand"/>
            </a:endParaRPr>
          </a:p>
          <a:p>
            <a:pPr indent="-336550" lvl="0" marL="457200" rtl="0" algn="l">
              <a:spcBef>
                <a:spcPts val="0"/>
              </a:spcBef>
              <a:spcAft>
                <a:spcPts val="0"/>
              </a:spcAft>
              <a:buClr>
                <a:schemeClr val="lt1"/>
              </a:buClr>
              <a:buSzPts val="1700"/>
              <a:buFont typeface="Quicksand"/>
              <a:buChar char="●"/>
            </a:pPr>
            <a:r>
              <a:rPr lang="en" sz="1700">
                <a:solidFill>
                  <a:schemeClr val="lt1"/>
                </a:solidFill>
                <a:latin typeface="Quicksand"/>
                <a:ea typeface="Quicksand"/>
                <a:cs typeface="Quicksand"/>
                <a:sym typeface="Quicksand"/>
              </a:rPr>
              <a:t>Victim risks data loss and identity theft.</a:t>
            </a:r>
            <a:endParaRPr sz="1700">
              <a:solidFill>
                <a:schemeClr val="lt1"/>
              </a:solidFill>
              <a:latin typeface="Quicksand"/>
              <a:ea typeface="Quicksand"/>
              <a:cs typeface="Quicksand"/>
              <a:sym typeface="Quicksand"/>
            </a:endParaRPr>
          </a:p>
          <a:p>
            <a:pPr indent="0" lvl="0" marL="0" rtl="0" algn="l">
              <a:spcBef>
                <a:spcPts val="0"/>
              </a:spcBef>
              <a:spcAft>
                <a:spcPts val="0"/>
              </a:spcAft>
              <a:buNone/>
            </a:pPr>
            <a:r>
              <a:t/>
            </a:r>
            <a:endParaRPr sz="1700">
              <a:solidFill>
                <a:schemeClr val="lt1"/>
              </a:solidFill>
              <a:latin typeface="Quicksand"/>
              <a:ea typeface="Quicksand"/>
              <a:cs typeface="Quicksand"/>
              <a:sym typeface="Quicksand"/>
            </a:endParaRPr>
          </a:p>
          <a:p>
            <a:pPr indent="-336550" lvl="0" marL="457200" rtl="0" algn="l">
              <a:spcBef>
                <a:spcPts val="0"/>
              </a:spcBef>
              <a:spcAft>
                <a:spcPts val="0"/>
              </a:spcAft>
              <a:buClr>
                <a:schemeClr val="lt1"/>
              </a:buClr>
              <a:buSzPts val="1700"/>
              <a:buFont typeface="Quicksand"/>
              <a:buChar char="●"/>
            </a:pPr>
            <a:r>
              <a:rPr lang="en" sz="1700">
                <a:solidFill>
                  <a:schemeClr val="lt1"/>
                </a:solidFill>
                <a:latin typeface="Quicksand"/>
                <a:ea typeface="Quicksand"/>
                <a:cs typeface="Quicksand"/>
                <a:sym typeface="Quicksand"/>
              </a:rPr>
              <a:t>Caution: Keep antivirus updated, avoid suspicious sources.</a:t>
            </a:r>
            <a:endParaRPr sz="1700">
              <a:solidFill>
                <a:schemeClr val="lt1"/>
              </a:solidFill>
              <a:latin typeface="Quicksand"/>
              <a:ea typeface="Quicksand"/>
              <a:cs typeface="Quicksand"/>
              <a:sym typeface="Quicksand"/>
            </a:endParaRPr>
          </a:p>
        </p:txBody>
      </p:sp>
      <p:pic>
        <p:nvPicPr>
          <p:cNvPr id="190" name="Google Shape;190;p20"/>
          <p:cNvPicPr preferRelativeResize="0"/>
          <p:nvPr/>
        </p:nvPicPr>
        <p:blipFill>
          <a:blip r:embed="rId3">
            <a:alphaModFix/>
          </a:blip>
          <a:stretch>
            <a:fillRect/>
          </a:stretch>
        </p:blipFill>
        <p:spPr>
          <a:xfrm>
            <a:off x="4261575" y="932750"/>
            <a:ext cx="4572000" cy="3581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1218900" y="207650"/>
            <a:ext cx="6706200" cy="572700"/>
          </a:xfrm>
          <a:prstGeom prst="rect">
            <a:avLst/>
          </a:prstGeom>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t>Scareware</a:t>
            </a:r>
            <a:endParaRPr sz="3400"/>
          </a:p>
        </p:txBody>
      </p:sp>
      <p:sp>
        <p:nvSpPr>
          <p:cNvPr id="196" name="Google Shape;196;p21"/>
          <p:cNvSpPr txBox="1"/>
          <p:nvPr/>
        </p:nvSpPr>
        <p:spPr>
          <a:xfrm>
            <a:off x="324675" y="1401900"/>
            <a:ext cx="4903200" cy="28314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1500"/>
              </a:spcBef>
              <a:spcAft>
                <a:spcPts val="0"/>
              </a:spcAft>
              <a:buClr>
                <a:schemeClr val="lt1"/>
              </a:buClr>
              <a:buSzPts val="1900"/>
              <a:buFont typeface="Quicksand"/>
              <a:buChar char="●"/>
            </a:pPr>
            <a:r>
              <a:rPr lang="en" sz="1900">
                <a:solidFill>
                  <a:schemeClr val="lt1"/>
                </a:solidFill>
                <a:latin typeface="Quicksand"/>
                <a:ea typeface="Quicksand"/>
                <a:cs typeface="Quicksand"/>
                <a:sym typeface="Quicksand"/>
              </a:rPr>
              <a:t>Tricks users into buying fake antivirus software.</a:t>
            </a:r>
            <a:endParaRPr sz="1900">
              <a:solidFill>
                <a:schemeClr val="lt1"/>
              </a:solidFill>
              <a:latin typeface="Quicksand"/>
              <a:ea typeface="Quicksand"/>
              <a:cs typeface="Quicksand"/>
              <a:sym typeface="Quicksand"/>
            </a:endParaRPr>
          </a:p>
          <a:p>
            <a:pPr indent="-349250" lvl="0" marL="457200" rtl="0" algn="l">
              <a:lnSpc>
                <a:spcPct val="115000"/>
              </a:lnSpc>
              <a:spcBef>
                <a:spcPts val="0"/>
              </a:spcBef>
              <a:spcAft>
                <a:spcPts val="0"/>
              </a:spcAft>
              <a:buClr>
                <a:schemeClr val="lt1"/>
              </a:buClr>
              <a:buSzPts val="1900"/>
              <a:buFont typeface="Quicksand"/>
              <a:buChar char="●"/>
            </a:pPr>
            <a:r>
              <a:rPr lang="en" sz="1900">
                <a:solidFill>
                  <a:schemeClr val="lt1"/>
                </a:solidFill>
                <a:latin typeface="Quicksand"/>
                <a:ea typeface="Quicksand"/>
                <a:cs typeface="Quicksand"/>
                <a:sym typeface="Quicksand"/>
              </a:rPr>
              <a:t>Mimics real security alerts, installs additional malware.</a:t>
            </a:r>
            <a:endParaRPr sz="1900">
              <a:solidFill>
                <a:schemeClr val="lt1"/>
              </a:solidFill>
              <a:latin typeface="Quicksand"/>
              <a:ea typeface="Quicksand"/>
              <a:cs typeface="Quicksand"/>
              <a:sym typeface="Quicksand"/>
            </a:endParaRPr>
          </a:p>
          <a:p>
            <a:pPr indent="-349250" lvl="0" marL="457200" rtl="0" algn="l">
              <a:lnSpc>
                <a:spcPct val="115000"/>
              </a:lnSpc>
              <a:spcBef>
                <a:spcPts val="0"/>
              </a:spcBef>
              <a:spcAft>
                <a:spcPts val="0"/>
              </a:spcAft>
              <a:buClr>
                <a:schemeClr val="lt1"/>
              </a:buClr>
              <a:buSzPts val="1900"/>
              <a:buFont typeface="Quicksand"/>
              <a:buChar char="●"/>
            </a:pPr>
            <a:r>
              <a:rPr lang="en" sz="1900">
                <a:solidFill>
                  <a:schemeClr val="lt1"/>
                </a:solidFill>
                <a:latin typeface="Quicksand"/>
                <a:ea typeface="Quicksand"/>
                <a:cs typeface="Quicksand"/>
                <a:sym typeface="Quicksand"/>
              </a:rPr>
              <a:t>Leads to financial loss, data and identity theft.</a:t>
            </a:r>
            <a:endParaRPr sz="1900">
              <a:solidFill>
                <a:schemeClr val="lt1"/>
              </a:solidFill>
              <a:latin typeface="Quicksand"/>
              <a:ea typeface="Quicksand"/>
              <a:cs typeface="Quicksand"/>
              <a:sym typeface="Quicksand"/>
            </a:endParaRPr>
          </a:p>
          <a:p>
            <a:pPr indent="-349250" lvl="0" marL="457200" rtl="0" algn="l">
              <a:lnSpc>
                <a:spcPct val="115000"/>
              </a:lnSpc>
              <a:spcBef>
                <a:spcPts val="0"/>
              </a:spcBef>
              <a:spcAft>
                <a:spcPts val="0"/>
              </a:spcAft>
              <a:buClr>
                <a:schemeClr val="lt1"/>
              </a:buClr>
              <a:buSzPts val="1900"/>
              <a:buFont typeface="Quicksand"/>
              <a:buChar char="●"/>
            </a:pPr>
            <a:r>
              <a:rPr lang="en" sz="1900">
                <a:solidFill>
                  <a:schemeClr val="lt1"/>
                </a:solidFill>
                <a:latin typeface="Quicksand"/>
                <a:ea typeface="Quicksand"/>
                <a:cs typeface="Quicksand"/>
                <a:sym typeface="Quicksand"/>
              </a:rPr>
              <a:t>Awareness key: Recognize scareware signs, protect against attacks.</a:t>
            </a:r>
            <a:endParaRPr sz="1900">
              <a:solidFill>
                <a:schemeClr val="lt1"/>
              </a:solidFill>
              <a:latin typeface="Quicksand"/>
              <a:ea typeface="Quicksand"/>
              <a:cs typeface="Quicksand"/>
              <a:sym typeface="Quicksand"/>
            </a:endParaRPr>
          </a:p>
        </p:txBody>
      </p:sp>
      <p:pic>
        <p:nvPicPr>
          <p:cNvPr id="197" name="Google Shape;197;p21"/>
          <p:cNvPicPr preferRelativeResize="0"/>
          <p:nvPr/>
        </p:nvPicPr>
        <p:blipFill>
          <a:blip r:embed="rId3">
            <a:alphaModFix/>
          </a:blip>
          <a:stretch>
            <a:fillRect/>
          </a:stretch>
        </p:blipFill>
        <p:spPr>
          <a:xfrm>
            <a:off x="5677625" y="1463050"/>
            <a:ext cx="3309675" cy="3001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